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0" r:id="rId3"/>
    <p:sldId id="257" r:id="rId4"/>
    <p:sldId id="285" r:id="rId5"/>
    <p:sldId id="287" r:id="rId6"/>
    <p:sldId id="258" r:id="rId7"/>
    <p:sldId id="259" r:id="rId8"/>
    <p:sldId id="288" r:id="rId9"/>
    <p:sldId id="289" r:id="rId10"/>
    <p:sldId id="260" r:id="rId11"/>
    <p:sldId id="273" r:id="rId12"/>
    <p:sldId id="261" r:id="rId13"/>
    <p:sldId id="262" r:id="rId14"/>
    <p:sldId id="266" r:id="rId15"/>
    <p:sldId id="271" r:id="rId16"/>
    <p:sldId id="263" r:id="rId17"/>
    <p:sldId id="286" r:id="rId18"/>
    <p:sldId id="264" r:id="rId19"/>
    <p:sldId id="267" r:id="rId20"/>
    <p:sldId id="268" r:id="rId21"/>
    <p:sldId id="265" r:id="rId22"/>
    <p:sldId id="270" r:id="rId23"/>
    <p:sldId id="272" r:id="rId24"/>
    <p:sldId id="269" r:id="rId25"/>
    <p:sldId id="284" r:id="rId26"/>
    <p:sldId id="274" r:id="rId27"/>
    <p:sldId id="275" r:id="rId28"/>
    <p:sldId id="276" r:id="rId29"/>
    <p:sldId id="277" r:id="rId30"/>
    <p:sldId id="278" r:id="rId31"/>
    <p:sldId id="279" r:id="rId32"/>
    <p:sldId id="280" r:id="rId33"/>
    <p:sldId id="281" r:id="rId34"/>
    <p:sldId id="282" r:id="rId35"/>
    <p:sldId id="28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0" d="100"/>
          <a:sy n="110" d="100"/>
        </p:scale>
        <p:origin x="12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2382C5-2881-4853-92CD-70D5D7B78579}"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12B7-1729-41E0-97A5-42E5C871A1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382C5-2881-4853-92CD-70D5D7B78579}"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12B7-1729-41E0-97A5-42E5C871A1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C2382C5-2881-4853-92CD-70D5D7B78579}"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12B7-1729-41E0-97A5-42E5C871A1F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382C5-2881-4853-92CD-70D5D7B78579}"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12B7-1729-41E0-97A5-42E5C871A1F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382C5-2881-4853-92CD-70D5D7B78579}"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12B7-1729-41E0-97A5-42E5C871A1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C2382C5-2881-4853-92CD-70D5D7B78579}"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12B7-1729-41E0-97A5-42E5C871A1F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2382C5-2881-4853-92CD-70D5D7B78579}" type="datetimeFigureOut">
              <a:rPr lang="en-US" smtClean="0"/>
              <a:t>5/13/2018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12B7-1729-41E0-97A5-42E5C871A1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2382C5-2881-4853-92CD-70D5D7B78579}" type="datetimeFigureOut">
              <a:rPr lang="en-US" smtClean="0"/>
              <a:t>5/13/2018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12B7-1729-41E0-97A5-42E5C871A1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C2382C5-2881-4853-92CD-70D5D7B78579}" type="datetimeFigureOut">
              <a:rPr lang="en-US" smtClean="0"/>
              <a:t>5/13/2018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12B7-1729-41E0-97A5-42E5C871A1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C2382C5-2881-4853-92CD-70D5D7B78579}"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12B7-1729-41E0-97A5-42E5C871A1F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382C5-2881-4853-92CD-70D5D7B78579}"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12B7-1729-41E0-97A5-42E5C871A1F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C2382C5-2881-4853-92CD-70D5D7B78579}" type="datetimeFigureOut">
              <a:rPr lang="en-US" smtClean="0"/>
              <a:t>5/13/2018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ADA12B7-1729-41E0-97A5-42E5C871A1F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olsafely.gov/" TargetMode="External"/><Relationship Id="rId2" Type="http://schemas.openxmlformats.org/officeDocument/2006/relationships/hyperlink" Target="https://www.usaswimmingfoundation.org/" TargetMode="External"/><Relationship Id="rId1" Type="http://schemas.openxmlformats.org/officeDocument/2006/relationships/slideLayout" Target="../slideLayouts/slideLayout7.xml"/><Relationship Id="rId4" Type="http://schemas.openxmlformats.org/officeDocument/2006/relationships/hyperlink" Target="https://www.poolsafely.gov/parents/safety-tip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poolsafely.gov/pledg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poolsafely.gov/industry-operators-professionals/pool-safety-products/?cat=sump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www.cdc.gov/healthywater/swimming/aquatics-professionals/preventing-pool-chemical-events.html" TargetMode="External"/><Relationship Id="rId3" Type="http://schemas.openxmlformats.org/officeDocument/2006/relationships/hyperlink" Target="https://www.cdc.gov/mahc/mahcrationale.html#one" TargetMode="External"/><Relationship Id="rId7" Type="http://schemas.openxmlformats.org/officeDocument/2006/relationships/hyperlink" Target="https://www.cdc.gov/mahc/mahcrationale.html#three" TargetMode="External"/><Relationship Id="rId12" Type="http://schemas.openxmlformats.org/officeDocument/2006/relationships/hyperlink" Target="https://www.cdc.gov/mahc/infographics.html" TargetMode="External"/><Relationship Id="rId2" Type="http://schemas.openxmlformats.org/officeDocument/2006/relationships/hyperlink" Target="https://www.cdc.gov/healthywater/swimming/swimmers/health_benefits_water_exercise.html" TargetMode="External"/><Relationship Id="rId1" Type="http://schemas.openxmlformats.org/officeDocument/2006/relationships/slideLayout" Target="../slideLayouts/slideLayout7.xml"/><Relationship Id="rId6" Type="http://schemas.openxmlformats.org/officeDocument/2006/relationships/hyperlink" Target="https://www.cdc.gov/healthywater/swimming/swimmers/drowning-injury-sun-protection.html" TargetMode="External"/><Relationship Id="rId11" Type="http://schemas.openxmlformats.org/officeDocument/2006/relationships/hyperlink" Target="https://www.cdc.gov/mahc/fact-sheets.html" TargetMode="External"/><Relationship Id="rId5" Type="http://schemas.openxmlformats.org/officeDocument/2006/relationships/hyperlink" Target="https://www.cdc.gov/mahc/mahcrationale.html#two" TargetMode="External"/><Relationship Id="rId10" Type="http://schemas.openxmlformats.org/officeDocument/2006/relationships/hyperlink" Target="https://www.cdc.gov/mahc/faqs.html" TargetMode="External"/><Relationship Id="rId4" Type="http://schemas.openxmlformats.org/officeDocument/2006/relationships/hyperlink" Target="https://www.cdc.gov/healthywater/swimming/swimmers/rwi.html" TargetMode="External"/><Relationship Id="rId9" Type="http://schemas.openxmlformats.org/officeDocument/2006/relationships/hyperlink" Target="https://www.cdc.gov/mahc/mahcrationale.html#seve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cdc.gov/"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malegislature.gov/Laws/GeneralLaws/PartI/TitleXX/Chapter140/Section205A" TargetMode="External"/><Relationship Id="rId3" Type="http://schemas.openxmlformats.org/officeDocument/2006/relationships/hyperlink" Target="https://malegislature.gov/Laws/GeneralLaws/PartI/TitleXXI" TargetMode="External"/><Relationship Id="rId7" Type="http://schemas.openxmlformats.org/officeDocument/2006/relationships/hyperlink" Target="mhtml:file://C:\Users\GNOVAK\Documents\swimming%20pools\General%20Laws%20CHAPTER%20140,%20Section%20206.mht!https://malegislature.gov/Laws/GeneralLaws/PartI/TitleXX/Chapter140/Section206" TargetMode="External"/><Relationship Id="rId2" Type="http://schemas.openxmlformats.org/officeDocument/2006/relationships/hyperlink" Target="https://malegislature.gov/Laws/GeneralLaws/PartI/TitleXIX" TargetMode="External"/><Relationship Id="rId1" Type="http://schemas.openxmlformats.org/officeDocument/2006/relationships/slideLayout" Target="../slideLayouts/slideLayout2.xml"/><Relationship Id="rId6" Type="http://schemas.openxmlformats.org/officeDocument/2006/relationships/hyperlink" Target="https://malegislature.gov/Laws/GeneralLaws/PartI/TitleXX/Chapter140A" TargetMode="External"/><Relationship Id="rId5" Type="http://schemas.openxmlformats.org/officeDocument/2006/relationships/hyperlink" Target="https://malegislature.gov/Laws/GeneralLaws/PartI/TitleXX/Chapter139" TargetMode="External"/><Relationship Id="rId4" Type="http://schemas.openxmlformats.org/officeDocument/2006/relationships/hyperlink" Target="https://malegislature.gov/Laws/GeneralLaws/PartI/TitleXX/Chapter14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2015 ISPSC - International Swimming Pool and Spa code</a:t>
            </a:r>
            <a:endParaRPr lang="en-US" dirty="0"/>
          </a:p>
        </p:txBody>
      </p:sp>
      <p:sp>
        <p:nvSpPr>
          <p:cNvPr id="3" name="Subtitle 2"/>
          <p:cNvSpPr>
            <a:spLocks noGrp="1"/>
          </p:cNvSpPr>
          <p:nvPr>
            <p:ph type="subTitle" idx="1"/>
          </p:nvPr>
        </p:nvSpPr>
        <p:spPr/>
        <p:txBody>
          <a:bodyPr/>
          <a:lstStyle/>
          <a:p>
            <a:r>
              <a:rPr lang="en-US" dirty="0" smtClean="0"/>
              <a:t>Includes APSP-7 Standard for Suction Entrapment Avoidance</a:t>
            </a:r>
          </a:p>
          <a:p>
            <a:r>
              <a:rPr lang="en-US" dirty="0" smtClean="0"/>
              <a:t>Gene Novak, CBO May, 2018</a:t>
            </a:r>
            <a:endParaRPr lang="en-US" dirty="0"/>
          </a:p>
          <a:p>
            <a:endParaRPr lang="en-US" dirty="0"/>
          </a:p>
        </p:txBody>
      </p:sp>
    </p:spTree>
    <p:extLst>
      <p:ext uri="{BB962C8B-B14F-4D97-AF65-F5344CB8AC3E}">
        <p14:creationId xmlns:p14="http://schemas.microsoft.com/office/powerpoint/2010/main" val="153911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655" y="152400"/>
            <a:ext cx="8686800" cy="6186309"/>
          </a:xfrm>
          <a:prstGeom prst="rect">
            <a:avLst/>
          </a:prstGeom>
        </p:spPr>
        <p:txBody>
          <a:bodyPr wrap="square">
            <a:spAutoFit/>
          </a:bodyPr>
          <a:lstStyle/>
          <a:p>
            <a:r>
              <a:rPr lang="en-US" b="1" dirty="0"/>
              <a:t>Latest </a:t>
            </a:r>
            <a:r>
              <a:rPr lang="en-US" b="1" i="1" dirty="0"/>
              <a:t>Pool Safely</a:t>
            </a:r>
            <a:r>
              <a:rPr lang="en-US" b="1" dirty="0"/>
              <a:t> Stats: At Least 163 Children Fatally Drowned in Pools and Spas This Summer</a:t>
            </a:r>
            <a:endParaRPr lang="en-US" dirty="0"/>
          </a:p>
          <a:p>
            <a:r>
              <a:rPr lang="en-US" sz="800" b="1" dirty="0"/>
              <a:t>September 18, 2017</a:t>
            </a:r>
            <a:endParaRPr lang="en-US" sz="800" dirty="0"/>
          </a:p>
          <a:p>
            <a:r>
              <a:rPr lang="en-US" sz="800" b="1" i="1" dirty="0"/>
              <a:t>Nearly 70% of These Drownings Involved Children Younger Than Age Five</a:t>
            </a:r>
            <a:endParaRPr lang="en-US" sz="800" dirty="0"/>
          </a:p>
          <a:p>
            <a:r>
              <a:rPr lang="en-US" sz="800" dirty="0"/>
              <a:t>WASHINGTON – From Memorial Day through Labor Day 2017*, at least 163 children younger than age 15 fatally drowned in swimming pools or spas, according to media reports compiled by the </a:t>
            </a:r>
            <a:r>
              <a:rPr lang="en-US" sz="800" u="sng" dirty="0">
                <a:hlinkClick r:id="rId2"/>
              </a:rPr>
              <a:t>USA Swimming Foundation</a:t>
            </a:r>
            <a:r>
              <a:rPr lang="en-US" sz="800" dirty="0"/>
              <a:t>, a </a:t>
            </a:r>
            <a:r>
              <a:rPr lang="en-US" sz="800" i="1" dirty="0"/>
              <a:t>Pool Safely</a:t>
            </a:r>
            <a:r>
              <a:rPr lang="en-US" sz="800" dirty="0"/>
              <a:t> campaign partner. Of the 163 reports, 112 of the victims — nearly 70 percent — were children younger than age five.</a:t>
            </a:r>
          </a:p>
          <a:p>
            <a:r>
              <a:rPr lang="en-US" sz="800" dirty="0"/>
              <a:t>During the same timeframe in 2016, 205 children younger than age 15 drowned in swimming pools or spas, according to media reports. Of the 205 reports, 140 of the victims — nearly 70 percent — were children younger than age five.</a:t>
            </a:r>
          </a:p>
          <a:p>
            <a:r>
              <a:rPr lang="en-US" sz="800" dirty="0"/>
              <a:t>“Each one of these deaths is a tragedy, which serves as a sobering reminder of how dangerous water can be for young children,” said Ann Marie </a:t>
            </a:r>
            <a:r>
              <a:rPr lang="en-US" sz="800" dirty="0" err="1"/>
              <a:t>Buerkle</a:t>
            </a:r>
            <a:r>
              <a:rPr lang="en-US" sz="800" dirty="0"/>
              <a:t>, Acting Chairman, U.S. Consumer Product Safety Commission. “Even though summer is over and children are back in school, pools are still open in warm weather states and indoor swim parks. I encourage all </a:t>
            </a:r>
            <a:r>
              <a:rPr lang="en-US" sz="800" dirty="0" err="1" smtClean="0"/>
              <a:t>families</a:t>
            </a:r>
            <a:r>
              <a:rPr lang="en-US" sz="800" b="1" dirty="0" err="1"/>
              <a:t>Latest</a:t>
            </a:r>
            <a:r>
              <a:rPr lang="en-US" sz="800" b="1" dirty="0"/>
              <a:t> </a:t>
            </a:r>
            <a:r>
              <a:rPr lang="en-US" sz="800" b="1" i="1" dirty="0"/>
              <a:t>Pool Safely</a:t>
            </a:r>
            <a:r>
              <a:rPr lang="en-US" sz="800" b="1" dirty="0"/>
              <a:t> Stats: At Least 163 Children Fatally Drowned in Pools and Spas This Summer</a:t>
            </a:r>
            <a:endParaRPr lang="en-US" sz="800" dirty="0"/>
          </a:p>
          <a:p>
            <a:r>
              <a:rPr lang="en-US" sz="800" b="1" dirty="0"/>
              <a:t>September 18, 2017</a:t>
            </a:r>
            <a:endParaRPr lang="en-US" sz="800" dirty="0"/>
          </a:p>
          <a:p>
            <a:r>
              <a:rPr lang="en-US" sz="800" b="1" i="1" dirty="0"/>
              <a:t>Nearly 70% of These Drownings Involved Children Younger Than Age Five</a:t>
            </a:r>
            <a:endParaRPr lang="en-US" sz="800" dirty="0"/>
          </a:p>
          <a:p>
            <a:r>
              <a:rPr lang="en-US" sz="800" dirty="0"/>
              <a:t>WASHINGTON – From Memorial Day through Labor Day 2017*, at least 163 children younger than age 15 fatally drowned in swimming pools or spas, according to media reports compiled by the </a:t>
            </a:r>
            <a:r>
              <a:rPr lang="en-US" sz="800" u="sng" dirty="0">
                <a:hlinkClick r:id="rId2"/>
              </a:rPr>
              <a:t>USA Swimming Foundation</a:t>
            </a:r>
            <a:r>
              <a:rPr lang="en-US" sz="800" dirty="0"/>
              <a:t>, a </a:t>
            </a:r>
            <a:r>
              <a:rPr lang="en-US" sz="800" i="1" dirty="0"/>
              <a:t>Pool Safely</a:t>
            </a:r>
            <a:r>
              <a:rPr lang="en-US" sz="800" dirty="0"/>
              <a:t> campaign partner. Of the 163 reports, 112 of the victims — nearly 70 percent — were children younger than age five.</a:t>
            </a:r>
          </a:p>
          <a:p>
            <a:r>
              <a:rPr lang="en-US" sz="800" dirty="0"/>
              <a:t>During the same timeframe in 2016, 205 children younger than age 15 drowned in swimming pools or spas, according to media reports. Of the 205 reports, 140 of the victims — nearly 70 percent — were children younger than age five.</a:t>
            </a:r>
          </a:p>
          <a:p>
            <a:r>
              <a:rPr lang="en-US" sz="800" dirty="0"/>
              <a:t>“Each one of these deaths is a tragedy, which serves as a sobering reminder of how dangerous water can be for young children,” said Ann Marie </a:t>
            </a:r>
            <a:r>
              <a:rPr lang="en-US" sz="800" dirty="0" err="1"/>
              <a:t>Buerkle</a:t>
            </a:r>
            <a:r>
              <a:rPr lang="en-US" sz="800" dirty="0"/>
              <a:t>, Acting Chairman, U.S. Consumer Product Safety Commission. “Even though summer is over and children are back in school, pools are still open in warm weather states and indoor swim parks. I encourage all families to </a:t>
            </a:r>
            <a:r>
              <a:rPr lang="en-US" sz="800" i="1" dirty="0"/>
              <a:t>Pool Safely</a:t>
            </a:r>
            <a:r>
              <a:rPr lang="en-US" sz="800" dirty="0"/>
              <a:t> and follow the simple steps that save lives whenever they’re enjoying time in or near the water.”</a:t>
            </a:r>
          </a:p>
          <a:p>
            <a:r>
              <a:rPr lang="en-US" sz="800" dirty="0"/>
              <a:t>The following states suffered the highest number of pool and spa drownings involving children younger than 15 from Memorial Day through Labor Day 2017*:</a:t>
            </a:r>
          </a:p>
          <a:p>
            <a:pPr lvl="0"/>
            <a:r>
              <a:rPr lang="en-US" sz="800" dirty="0"/>
              <a:t>Florida: 25</a:t>
            </a:r>
          </a:p>
          <a:p>
            <a:pPr lvl="0"/>
            <a:r>
              <a:rPr lang="en-US" sz="800" dirty="0"/>
              <a:t>California: 14</a:t>
            </a:r>
          </a:p>
          <a:p>
            <a:pPr lvl="0"/>
            <a:r>
              <a:rPr lang="en-US" sz="800" dirty="0"/>
              <a:t>Texas: 14</a:t>
            </a:r>
          </a:p>
          <a:p>
            <a:pPr lvl="0"/>
            <a:r>
              <a:rPr lang="en-US" sz="800" dirty="0"/>
              <a:t>Arizona: 10</a:t>
            </a:r>
          </a:p>
          <a:p>
            <a:pPr lvl="0"/>
            <a:r>
              <a:rPr lang="en-US" sz="800" dirty="0"/>
              <a:t>Georgia: 7</a:t>
            </a:r>
          </a:p>
          <a:p>
            <a:pPr lvl="0"/>
            <a:r>
              <a:rPr lang="en-US" sz="800" dirty="0"/>
              <a:t>Ohio: 7</a:t>
            </a:r>
          </a:p>
          <a:p>
            <a:pPr lvl="0"/>
            <a:r>
              <a:rPr lang="en-US" sz="800" dirty="0"/>
              <a:t>Virginia: 7</a:t>
            </a:r>
          </a:p>
          <a:p>
            <a:pPr lvl="0"/>
            <a:r>
              <a:rPr lang="en-US" sz="800" dirty="0"/>
              <a:t>Indiana: 6</a:t>
            </a:r>
          </a:p>
          <a:p>
            <a:pPr lvl="0"/>
            <a:r>
              <a:rPr lang="en-US" sz="800" dirty="0"/>
              <a:t>Louisiana: 6</a:t>
            </a:r>
          </a:p>
          <a:p>
            <a:r>
              <a:rPr lang="en-US" sz="800" dirty="0"/>
              <a:t>The</a:t>
            </a:r>
            <a:r>
              <a:rPr lang="en-US" sz="800" i="1" dirty="0"/>
              <a:t> </a:t>
            </a:r>
            <a:r>
              <a:rPr lang="en-US" sz="800" i="1" u="sng" dirty="0">
                <a:hlinkClick r:id="rId3"/>
              </a:rPr>
              <a:t>Pool Safely </a:t>
            </a:r>
            <a:r>
              <a:rPr lang="en-US" sz="800" dirty="0"/>
              <a:t>campaign, a national public education campaign run by the U.S. Consumer Product Safety Commission (CPSC), provides information on the simple steps that parents, caregivers, and pool owners should take to ensure that children and adults stay safer in and around pools and spas in an effort to reduce fatal and nonfatal drownings. All parents and caregivers are reminded to follow </a:t>
            </a:r>
            <a:r>
              <a:rPr lang="en-US" sz="800" i="1" u="sng" dirty="0">
                <a:hlinkClick r:id="rId4"/>
              </a:rPr>
              <a:t>Pool </a:t>
            </a:r>
            <a:r>
              <a:rPr lang="en-US" sz="800" i="1" u="sng" dirty="0" err="1">
                <a:hlinkClick r:id="rId4"/>
              </a:rPr>
              <a:t>Safely’</a:t>
            </a:r>
            <a:r>
              <a:rPr lang="en-US" sz="800" u="sng" dirty="0" err="1">
                <a:hlinkClick r:id="rId4"/>
              </a:rPr>
              <a:t>s</a:t>
            </a:r>
            <a:r>
              <a:rPr lang="en-US" sz="800" u="sng" dirty="0">
                <a:hlinkClick r:id="rId4"/>
              </a:rPr>
              <a:t> simple steps</a:t>
            </a:r>
            <a:r>
              <a:rPr lang="en-US" sz="800" dirty="0"/>
              <a:t> to keep children safer in and around the water.</a:t>
            </a:r>
          </a:p>
          <a:p>
            <a:r>
              <a:rPr lang="en-US" sz="800" dirty="0" smtClean="0"/>
              <a:t> </a:t>
            </a:r>
            <a:r>
              <a:rPr lang="en-US" sz="800" dirty="0"/>
              <a:t>to </a:t>
            </a:r>
            <a:r>
              <a:rPr lang="en-US" sz="800" i="1" dirty="0"/>
              <a:t>Pool Safely</a:t>
            </a:r>
            <a:r>
              <a:rPr lang="en-US" sz="800" dirty="0"/>
              <a:t> and follow the simple steps that save lives whenever they’re enjoying time in or near the water.”</a:t>
            </a:r>
          </a:p>
          <a:p>
            <a:r>
              <a:rPr lang="en-US" sz="800" dirty="0"/>
              <a:t>The following states suffered the highest number of pool and spa drownings involving children younger than 15 from Memorial Day through Labor Day 2017*:</a:t>
            </a:r>
          </a:p>
          <a:p>
            <a:pPr lvl="0"/>
            <a:r>
              <a:rPr lang="en-US" sz="800" dirty="0"/>
              <a:t>Florida: 25</a:t>
            </a:r>
          </a:p>
          <a:p>
            <a:pPr lvl="0"/>
            <a:r>
              <a:rPr lang="en-US" sz="800" dirty="0"/>
              <a:t>California: 14</a:t>
            </a:r>
          </a:p>
          <a:p>
            <a:pPr lvl="0"/>
            <a:r>
              <a:rPr lang="en-US" sz="800" dirty="0"/>
              <a:t>Texas: 14</a:t>
            </a:r>
          </a:p>
          <a:p>
            <a:pPr lvl="0"/>
            <a:r>
              <a:rPr lang="en-US" sz="800" dirty="0"/>
              <a:t>Arizona: 10</a:t>
            </a:r>
          </a:p>
          <a:p>
            <a:pPr lvl="0"/>
            <a:r>
              <a:rPr lang="en-US" sz="800" dirty="0"/>
              <a:t>Georgia: 7</a:t>
            </a:r>
          </a:p>
          <a:p>
            <a:pPr lvl="0"/>
            <a:r>
              <a:rPr lang="en-US" sz="800" dirty="0"/>
              <a:t>Ohio: 7</a:t>
            </a:r>
          </a:p>
          <a:p>
            <a:pPr lvl="0"/>
            <a:r>
              <a:rPr lang="en-US" sz="800" dirty="0"/>
              <a:t>Virginia: 7</a:t>
            </a:r>
          </a:p>
          <a:p>
            <a:pPr lvl="0"/>
            <a:r>
              <a:rPr lang="en-US" sz="800" dirty="0"/>
              <a:t>Indiana: 6</a:t>
            </a:r>
          </a:p>
          <a:p>
            <a:pPr lvl="0"/>
            <a:r>
              <a:rPr lang="en-US" sz="800" dirty="0"/>
              <a:t>Louisiana: 6</a:t>
            </a:r>
          </a:p>
          <a:p>
            <a:r>
              <a:rPr lang="en-US" sz="800" dirty="0"/>
              <a:t>The</a:t>
            </a:r>
            <a:r>
              <a:rPr lang="en-US" sz="800" i="1" dirty="0"/>
              <a:t> </a:t>
            </a:r>
            <a:r>
              <a:rPr lang="en-US" sz="800" i="1" u="sng" dirty="0">
                <a:hlinkClick r:id="rId3"/>
              </a:rPr>
              <a:t>Pool Safely </a:t>
            </a:r>
            <a:r>
              <a:rPr lang="en-US" sz="800" dirty="0"/>
              <a:t>campaign, a national public education campaign run by the U.S. Consumer Product Safety Commission (CPSC), provides information on the simple steps that parents, caregivers, and pool owners should take to ensure that children and adults stay safer in and around pools and spas in an effort to reduce fatal and nonfatal drownings. All parents and caregivers are reminded to follow </a:t>
            </a:r>
            <a:r>
              <a:rPr lang="en-US" sz="800" i="1" u="sng" dirty="0">
                <a:hlinkClick r:id="rId4"/>
              </a:rPr>
              <a:t>Pool </a:t>
            </a:r>
            <a:r>
              <a:rPr lang="en-US" sz="800" i="1" u="sng" dirty="0" err="1">
                <a:hlinkClick r:id="rId4"/>
              </a:rPr>
              <a:t>Safely’</a:t>
            </a:r>
            <a:r>
              <a:rPr lang="en-US" sz="800" u="sng" dirty="0" err="1">
                <a:hlinkClick r:id="rId4"/>
              </a:rPr>
              <a:t>s</a:t>
            </a:r>
            <a:r>
              <a:rPr lang="en-US" sz="800" u="sng" dirty="0">
                <a:hlinkClick r:id="rId4"/>
              </a:rPr>
              <a:t> simple steps</a:t>
            </a:r>
            <a:r>
              <a:rPr lang="en-US" sz="800" dirty="0"/>
              <a:t> to keep children safer in and around the water.</a:t>
            </a:r>
          </a:p>
        </p:txBody>
      </p:sp>
    </p:spTree>
    <p:extLst>
      <p:ext uri="{BB962C8B-B14F-4D97-AF65-F5344CB8AC3E}">
        <p14:creationId xmlns:p14="http://schemas.microsoft.com/office/powerpoint/2010/main" val="547601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594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297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00200"/>
            <a:ext cx="8686800" cy="4524315"/>
          </a:xfrm>
          <a:prstGeom prst="rect">
            <a:avLst/>
          </a:prstGeom>
        </p:spPr>
        <p:txBody>
          <a:bodyPr wrap="square">
            <a:spAutoFit/>
          </a:bodyPr>
          <a:lstStyle/>
          <a:p>
            <a:pPr marL="285750" lvl="0" indent="-285750">
              <a:buFont typeface="Arial" panose="020B0604020202020204" pitchFamily="34" charset="0"/>
              <a:buChar char="•"/>
            </a:pPr>
            <a:r>
              <a:rPr lang="en-US" dirty="0"/>
              <a:t>Install a </a:t>
            </a:r>
            <a:r>
              <a:rPr lang="en-US" dirty="0" smtClean="0"/>
              <a:t>Water </a:t>
            </a:r>
            <a:r>
              <a:rPr lang="en-US" dirty="0"/>
              <a:t>Watcher to supervise children at all times around the water</a:t>
            </a:r>
            <a:r>
              <a:rPr lang="en-US" dirty="0"/>
              <a:t>. four-sided fence with a self-closing, self-latching gate around all pools and spas.</a:t>
            </a:r>
          </a:p>
          <a:p>
            <a:pPr marL="285750" lvl="0" indent="-285750">
              <a:buFont typeface="Arial" panose="020B0604020202020204" pitchFamily="34" charset="0"/>
              <a:buChar char="•"/>
            </a:pPr>
            <a:r>
              <a:rPr lang="en-US" dirty="0"/>
              <a:t>Designate an adult </a:t>
            </a:r>
            <a:endParaRPr lang="en-US" dirty="0"/>
          </a:p>
          <a:p>
            <a:pPr marL="285750" lvl="0" indent="-285750">
              <a:buFont typeface="Arial" panose="020B0604020202020204" pitchFamily="34" charset="0"/>
              <a:buChar char="•"/>
            </a:pPr>
            <a:r>
              <a:rPr lang="en-US" dirty="0"/>
              <a:t>Learn how to swim and teach your child how to swim.</a:t>
            </a:r>
          </a:p>
          <a:p>
            <a:pPr marL="285750" lvl="0" indent="-285750">
              <a:buFont typeface="Arial" panose="020B0604020202020204" pitchFamily="34" charset="0"/>
              <a:buChar char="•"/>
            </a:pPr>
            <a:r>
              <a:rPr lang="en-US" dirty="0"/>
              <a:t>Learn how to perform CPR on children and adults.</a:t>
            </a:r>
          </a:p>
          <a:p>
            <a:pPr marL="285750" lvl="0" indent="-285750">
              <a:buFont typeface="Arial" panose="020B0604020202020204" pitchFamily="34" charset="0"/>
              <a:buChar char="•"/>
            </a:pPr>
            <a:r>
              <a:rPr lang="en-US" dirty="0"/>
              <a:t>Teach children to stay away from pool drains, pipes and other openings to avoid entrapments.</a:t>
            </a:r>
          </a:p>
          <a:p>
            <a:pPr marL="285750" lvl="0" indent="-285750">
              <a:buFont typeface="Arial" panose="020B0604020202020204" pitchFamily="34" charset="0"/>
              <a:buChar char="•"/>
            </a:pPr>
            <a:r>
              <a:rPr lang="en-US" dirty="0"/>
              <a:t>Ensure any pool or spa you use has drain covers that comply with federal safety standards. If you do not know, ask your pool service provider about safer drain covers.</a:t>
            </a:r>
          </a:p>
          <a:p>
            <a:pPr marL="285750" indent="-285750">
              <a:buFont typeface="Arial" panose="020B0604020202020204" pitchFamily="34" charset="0"/>
              <a:buChar char="•"/>
            </a:pPr>
            <a:r>
              <a:rPr lang="en-US" dirty="0"/>
              <a:t>The </a:t>
            </a:r>
            <a:r>
              <a:rPr lang="en-US" i="1" dirty="0"/>
              <a:t>Pool Safely</a:t>
            </a:r>
            <a:r>
              <a:rPr lang="en-US" dirty="0"/>
              <a:t> campaign was launched in 2010 by the U.S. Consumer Product Safety Commission (CPSC) to raise awareness about pool and spa safety, as mandated by the Virginia Graeme Baker Pool and Spa Safety Act.</a:t>
            </a:r>
          </a:p>
          <a:p>
            <a:pPr marL="285750" indent="-285750">
              <a:buFont typeface="Arial" panose="020B0604020202020204" pitchFamily="34" charset="0"/>
              <a:buChar char="•"/>
            </a:pPr>
            <a:r>
              <a:rPr lang="en-US" dirty="0"/>
              <a:t>Visit </a:t>
            </a:r>
            <a:r>
              <a:rPr lang="en-US" u="sng" dirty="0">
                <a:hlinkClick r:id="rId2"/>
              </a:rPr>
              <a:t>PoolSafely.gov/Pledge</a:t>
            </a:r>
            <a:r>
              <a:rPr lang="en-US" dirty="0"/>
              <a:t> to take the Pledge to help prevent drownings.</a:t>
            </a:r>
          </a:p>
          <a:p>
            <a:pPr marL="285750" indent="-285750">
              <a:buFont typeface="Arial" panose="020B0604020202020204" pitchFamily="34" charset="0"/>
              <a:buChar char="•"/>
            </a:pPr>
            <a:r>
              <a:rPr lang="en-US" i="1" dirty="0"/>
              <a:t>*Dates defined as Saturday, May 27, 2017 through Monday, Sept. 4, 2017.</a:t>
            </a:r>
            <a:endParaRPr lang="en-US" dirty="0"/>
          </a:p>
          <a:p>
            <a:pPr marL="285750" indent="-285750">
              <a:buFont typeface="Arial" panose="020B0604020202020204" pitchFamily="34" charset="0"/>
              <a:buChar char="•"/>
            </a:pPr>
            <a:r>
              <a:rPr lang="en-US" dirty="0"/>
              <a:t>###</a:t>
            </a:r>
          </a:p>
        </p:txBody>
      </p:sp>
    </p:spTree>
    <p:extLst>
      <p:ext uri="{BB962C8B-B14F-4D97-AF65-F5344CB8AC3E}">
        <p14:creationId xmlns:p14="http://schemas.microsoft.com/office/powerpoint/2010/main" val="3087863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22275"/>
            <a:ext cx="8001000" cy="60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381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398"/>
            <a:ext cx="8686800" cy="3785652"/>
          </a:xfrm>
          <a:prstGeom prst="rect">
            <a:avLst/>
          </a:prstGeom>
        </p:spPr>
        <p:txBody>
          <a:bodyPr wrap="square">
            <a:spAutoFit/>
          </a:bodyPr>
          <a:lstStyle/>
          <a:p>
            <a:endParaRPr lang="en-US" sz="1600" dirty="0"/>
          </a:p>
          <a:p>
            <a:r>
              <a:rPr lang="en-US" sz="1600" b="1" u="sng" dirty="0"/>
              <a:t>Virginia Graeme Baker Pool &amp; Spa Safety Act (P&amp;SS Act) FAQ</a:t>
            </a:r>
            <a:endParaRPr lang="en-US" sz="1600" dirty="0"/>
          </a:p>
          <a:p>
            <a:endParaRPr lang="en-US" sz="1600" dirty="0"/>
          </a:p>
          <a:p>
            <a:r>
              <a:rPr lang="en-US" sz="1600" b="1" dirty="0"/>
              <a:t>Q: What are public pool and spa owners/operators obligated to do to comply with the V</a:t>
            </a:r>
            <a:r>
              <a:rPr lang="en-US" sz="1600" b="1" i="1" dirty="0"/>
              <a:t>irginia Graeme Baker Pool &amp; Spa Safety Act (P&amp;SS Act)?</a:t>
            </a:r>
            <a:endParaRPr lang="en-US" sz="1600" dirty="0"/>
          </a:p>
          <a:p>
            <a:endParaRPr lang="en-US" sz="1600" dirty="0"/>
          </a:p>
          <a:p>
            <a:r>
              <a:rPr lang="en-US" sz="1600" dirty="0"/>
              <a:t>A: As of December 19, 2008, all operating public pools and spas must have </a:t>
            </a:r>
            <a:r>
              <a:rPr lang="en-US" sz="1600" dirty="0">
                <a:hlinkClick r:id="rId2"/>
              </a:rPr>
              <a:t>drain covers that meet the ANSI/ASME A112.19.8-2007 standard on every drain/grate. In addition, if the pool has a single main drain (other than an </a:t>
            </a:r>
            <a:r>
              <a:rPr lang="en-US" sz="1600" dirty="0" err="1">
                <a:hlinkClick r:id="rId2"/>
              </a:rPr>
              <a:t>unblockable</a:t>
            </a:r>
            <a:r>
              <a:rPr lang="en-US" sz="1600" dirty="0">
                <a:hlinkClick r:id="rId2"/>
              </a:rPr>
              <a:t> drain), the operator must either disable the drain or install a second anti- entrapment device or system. This can take the form of an automatic shut-off system, gravity drainage system, Safety Vacuum Release System (SVRS) or suction-limiting vent system. A pool may have more than one single main drain. If a pool has dual or multiple main drains more than 3 feet apart, it may be exempt from this second requirement. Pools and spas with single main drains that are </a:t>
            </a:r>
            <a:r>
              <a:rPr lang="en-US" sz="1600" dirty="0" err="1">
                <a:hlinkClick r:id="rId2"/>
              </a:rPr>
              <a:t>unblockable</a:t>
            </a:r>
            <a:r>
              <a:rPr lang="en-US" sz="1600" dirty="0">
                <a:hlinkClick r:id="rId2"/>
              </a:rPr>
              <a:t> are also exempt from this requirement. (Last Updated: January 30, 2009)</a:t>
            </a:r>
          </a:p>
        </p:txBody>
      </p:sp>
    </p:spTree>
    <p:extLst>
      <p:ext uri="{BB962C8B-B14F-4D97-AF65-F5344CB8AC3E}">
        <p14:creationId xmlns:p14="http://schemas.microsoft.com/office/powerpoint/2010/main" val="377037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777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457200"/>
            <a:ext cx="86868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5568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600200"/>
            <a:ext cx="7772400" cy="5105400"/>
          </a:xfrm>
        </p:spPr>
        <p:txBody>
          <a:bodyPr>
            <a:normAutofit/>
          </a:bodyPr>
          <a:lstStyle/>
          <a:p>
            <a:r>
              <a:rPr lang="en-US" sz="1800" b="1" dirty="0">
                <a:solidFill>
                  <a:schemeClr val="tx1"/>
                </a:solidFill>
              </a:rPr>
              <a:t>1.2 Recreational Water-Associated Illness Outbreaks and Injuries </a:t>
            </a:r>
            <a:r>
              <a:rPr lang="en-US" sz="1800" dirty="0">
                <a:solidFill>
                  <a:schemeClr val="tx1"/>
                </a:solidFill>
              </a:rPr>
              <a:t/>
            </a:r>
            <a:br>
              <a:rPr lang="en-US" sz="1800" dirty="0">
                <a:solidFill>
                  <a:schemeClr val="tx1"/>
                </a:solidFill>
              </a:rPr>
            </a:br>
            <a:r>
              <a:rPr lang="en-US" sz="1800" b="1" dirty="0">
                <a:solidFill>
                  <a:schemeClr val="tx1"/>
                </a:solidFill>
              </a:rPr>
              <a:t>1.2.1</a:t>
            </a:r>
            <a:r>
              <a:rPr lang="en-US" sz="1800" b="1" baseline="30000" dirty="0">
                <a:solidFill>
                  <a:schemeClr val="tx1"/>
                </a:solidFill>
              </a:rPr>
              <a:t>A </a:t>
            </a:r>
            <a:r>
              <a:rPr lang="en-US" sz="1800" b="1" dirty="0">
                <a:solidFill>
                  <a:schemeClr val="tx1"/>
                </a:solidFill>
              </a:rPr>
              <a:t>RWI Outbreaks </a:t>
            </a:r>
            <a:r>
              <a:rPr lang="en-US" sz="1800" dirty="0">
                <a:solidFill>
                  <a:schemeClr val="tx1"/>
                </a:solidFill>
              </a:rPr>
              <a:t/>
            </a:r>
            <a:br>
              <a:rPr lang="en-US" sz="1800" dirty="0">
                <a:solidFill>
                  <a:schemeClr val="tx1"/>
                </a:solidFill>
              </a:rPr>
            </a:br>
            <a:r>
              <a:rPr lang="en-US" sz="1800" dirty="0">
                <a:solidFill>
                  <a:schemeClr val="tx1"/>
                </a:solidFill>
              </a:rPr>
              <a:t>Large numbers of recreational water-related outbreaks are documented annually, which is a significant increase over the past several decades. </a:t>
            </a:r>
            <a:br>
              <a:rPr lang="en-US" sz="1800" dirty="0">
                <a:solidFill>
                  <a:schemeClr val="tx1"/>
                </a:solidFill>
              </a:rPr>
            </a:br>
            <a:r>
              <a:rPr lang="en-US" sz="1800" b="1" dirty="0">
                <a:solidFill>
                  <a:schemeClr val="tx1"/>
                </a:solidFill>
              </a:rPr>
              <a:t>1.2.2</a:t>
            </a:r>
            <a:r>
              <a:rPr lang="en-US" sz="1800" b="1" baseline="30000" dirty="0">
                <a:solidFill>
                  <a:schemeClr val="tx1"/>
                </a:solidFill>
              </a:rPr>
              <a:t>A </a:t>
            </a:r>
            <a:r>
              <a:rPr lang="en-US" sz="1800" b="1" dirty="0">
                <a:solidFill>
                  <a:schemeClr val="tx1"/>
                </a:solidFill>
              </a:rPr>
              <a:t>Significance of </a:t>
            </a:r>
            <a:r>
              <a:rPr lang="en-US" sz="1800" b="1" i="1" dirty="0">
                <a:solidFill>
                  <a:schemeClr val="tx1"/>
                </a:solidFill>
              </a:rPr>
              <a:t>Cryptosporidium </a:t>
            </a:r>
            <a:r>
              <a:rPr lang="en-US" sz="1800" dirty="0">
                <a:solidFill>
                  <a:schemeClr val="tx1"/>
                </a:solidFill>
              </a:rPr>
              <a:t/>
            </a:r>
            <a:br>
              <a:rPr lang="en-US" sz="1800" dirty="0">
                <a:solidFill>
                  <a:schemeClr val="tx1"/>
                </a:solidFill>
              </a:rPr>
            </a:br>
            <a:r>
              <a:rPr lang="en-US" sz="1800" i="1" dirty="0">
                <a:solidFill>
                  <a:schemeClr val="tx1"/>
                </a:solidFill>
              </a:rPr>
              <a:t>Cryptosporidium </a:t>
            </a:r>
            <a:r>
              <a:rPr lang="en-US" sz="1800" dirty="0">
                <a:solidFill>
                  <a:schemeClr val="tx1"/>
                </a:solidFill>
              </a:rPr>
              <a:t>causes a diarrheal disease spread from one person to another or, at AQUATIC VENUES, by ingestion of fecally-contaminated water. This pathogen is tolerant of CHLORINE and other halogen disinfectants. </a:t>
            </a:r>
            <a:r>
              <a:rPr lang="en-US" sz="1800" i="1" dirty="0">
                <a:solidFill>
                  <a:schemeClr val="tx1"/>
                </a:solidFill>
              </a:rPr>
              <a:t>Cryptosporidium </a:t>
            </a:r>
            <a:r>
              <a:rPr lang="en-US" sz="1800" dirty="0">
                <a:solidFill>
                  <a:schemeClr val="tx1"/>
                </a:solidFill>
              </a:rPr>
              <a:t>has emerged as the leading cause of POOL-associated outbreaks in the United States. </a:t>
            </a:r>
            <a:br>
              <a:rPr lang="en-US" sz="1800" dirty="0">
                <a:solidFill>
                  <a:schemeClr val="tx1"/>
                </a:solidFill>
              </a:rPr>
            </a:br>
            <a:r>
              <a:rPr lang="en-US" sz="1800" b="1" dirty="0">
                <a:solidFill>
                  <a:schemeClr val="tx1"/>
                </a:solidFill>
              </a:rPr>
              <a:t>1.2.3</a:t>
            </a:r>
            <a:r>
              <a:rPr lang="en-US" sz="1800" b="1" baseline="30000" dirty="0">
                <a:solidFill>
                  <a:schemeClr val="tx1"/>
                </a:solidFill>
              </a:rPr>
              <a:t>A </a:t>
            </a:r>
            <a:r>
              <a:rPr lang="en-US" sz="1800" b="1" dirty="0">
                <a:solidFill>
                  <a:schemeClr val="tx1"/>
                </a:solidFill>
              </a:rPr>
              <a:t>Drowning and Injuries </a:t>
            </a:r>
            <a:r>
              <a:rPr lang="en-US" sz="1800" dirty="0">
                <a:solidFill>
                  <a:schemeClr val="tx1"/>
                </a:solidFill>
              </a:rPr>
              <a:t/>
            </a:r>
            <a:br>
              <a:rPr lang="en-US" sz="1800" dirty="0">
                <a:solidFill>
                  <a:schemeClr val="tx1"/>
                </a:solidFill>
              </a:rPr>
            </a:br>
            <a:r>
              <a:rPr lang="en-US" sz="1800" dirty="0">
                <a:solidFill>
                  <a:schemeClr val="tx1"/>
                </a:solidFill>
              </a:rPr>
              <a:t>Drowning and falling, diving, POOL chemical use, and suction injuries continue to be major public health injuries associated with AQUATIC FACILITIES. Drowning is a leading cause of injury death for young children and a leading cause of unintentional injury death for people of all ages. </a:t>
            </a:r>
            <a:br>
              <a:rPr lang="en-US" sz="1800" dirty="0">
                <a:solidFill>
                  <a:schemeClr val="tx1"/>
                </a:solidFill>
              </a:rPr>
            </a:br>
            <a:r>
              <a:rPr lang="en-US" sz="1800" b="1" dirty="0">
                <a:solidFill>
                  <a:schemeClr val="tx1"/>
                </a:solidFill>
              </a:rPr>
              <a:t>1.2.4</a:t>
            </a:r>
            <a:r>
              <a:rPr lang="en-US" sz="1800" b="1" baseline="30000" dirty="0">
                <a:solidFill>
                  <a:schemeClr val="tx1"/>
                </a:solidFill>
              </a:rPr>
              <a:t>A </a:t>
            </a:r>
            <a:r>
              <a:rPr lang="en-US" sz="1800" b="1" dirty="0">
                <a:solidFill>
                  <a:schemeClr val="tx1"/>
                </a:solidFill>
              </a:rPr>
              <a:t>Pool Chemical-Related Injuries </a:t>
            </a:r>
            <a:r>
              <a:rPr lang="en-US" sz="1800" dirty="0">
                <a:solidFill>
                  <a:schemeClr val="tx1"/>
                </a:solidFill>
              </a:rPr>
              <a:t/>
            </a:r>
            <a:br>
              <a:rPr lang="en-US" sz="1800" dirty="0">
                <a:solidFill>
                  <a:schemeClr val="tx1"/>
                </a:solidFill>
              </a:rPr>
            </a:br>
            <a:r>
              <a:rPr lang="en-US" sz="1800" dirty="0"/>
              <a:t>POOL chemical-related </a:t>
            </a:r>
            <a:r>
              <a:rPr lang="en-US" sz="1800" dirty="0" err="1" smtClean="0"/>
              <a:t>injppuries</a:t>
            </a:r>
            <a:r>
              <a:rPr lang="en-US" sz="1800" dirty="0" smtClean="0"/>
              <a:t> </a:t>
            </a:r>
            <a:r>
              <a:rPr lang="en-US" sz="1800" dirty="0"/>
              <a:t>occur regularly and can be prevented if POOL chemicals are stored and used as recommended. </a:t>
            </a:r>
          </a:p>
        </p:txBody>
      </p:sp>
      <p:sp>
        <p:nvSpPr>
          <p:cNvPr id="3" name="Text Placeholder 2"/>
          <p:cNvSpPr>
            <a:spLocks noGrp="1"/>
          </p:cNvSpPr>
          <p:nvPr>
            <p:ph type="body" idx="1"/>
          </p:nvPr>
        </p:nvSpPr>
        <p:spPr>
          <a:xfrm>
            <a:off x="1367365" y="533401"/>
            <a:ext cx="6417734" cy="762000"/>
          </a:xfrm>
        </p:spPr>
        <p:txBody>
          <a:bodyPr>
            <a:normAutofit/>
          </a:bodyPr>
          <a:lstStyle/>
          <a:p>
            <a:r>
              <a:rPr lang="en-US" sz="4000" dirty="0" smtClean="0"/>
              <a:t>Model Aquatic Health code</a:t>
            </a:r>
            <a:endParaRPr lang="en-US" sz="4000" dirty="0"/>
          </a:p>
        </p:txBody>
      </p:sp>
    </p:spTree>
    <p:extLst>
      <p:ext uri="{BB962C8B-B14F-4D97-AF65-F5344CB8AC3E}">
        <p14:creationId xmlns:p14="http://schemas.microsoft.com/office/powerpoint/2010/main" val="337377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82" y="381000"/>
            <a:ext cx="8686800" cy="6186309"/>
          </a:xfrm>
          <a:prstGeom prst="rect">
            <a:avLst/>
          </a:prstGeom>
        </p:spPr>
        <p:txBody>
          <a:bodyPr wrap="square">
            <a:spAutoFit/>
          </a:bodyPr>
          <a:lstStyle/>
          <a:p>
            <a:endParaRPr lang="en-US" dirty="0"/>
          </a:p>
          <a:p>
            <a:endParaRPr lang="en-US" dirty="0"/>
          </a:p>
          <a:p>
            <a:r>
              <a:rPr lang="en-US" dirty="0"/>
              <a:t> </a:t>
            </a:r>
            <a:r>
              <a:rPr lang="en-US" b="1" i="1" dirty="0"/>
              <a:t>Pool Safely </a:t>
            </a:r>
            <a:r>
              <a:rPr lang="en-US" b="1" dirty="0"/>
              <a:t>WATER SAFETY STEPS </a:t>
            </a:r>
            <a:endParaRPr lang="en-US" dirty="0"/>
          </a:p>
          <a:p>
            <a:r>
              <a:rPr lang="en-US" b="1" dirty="0"/>
              <a:t>STAY CLOSE, BE ALERT AND WATCH </a:t>
            </a:r>
            <a:endParaRPr lang="en-US" dirty="0"/>
          </a:p>
          <a:p>
            <a:r>
              <a:rPr lang="en-US" dirty="0"/>
              <a:t>Always watch children and never leave them unattended </a:t>
            </a:r>
          </a:p>
          <a:p>
            <a:r>
              <a:rPr lang="en-US" dirty="0"/>
              <a:t>Keep children away from pool drains, pipes and other openings </a:t>
            </a:r>
          </a:p>
          <a:p>
            <a:r>
              <a:rPr lang="en-US" dirty="0"/>
              <a:t>Have a charged phone close by at all times </a:t>
            </a:r>
          </a:p>
          <a:p>
            <a:r>
              <a:rPr lang="en-US" dirty="0"/>
              <a:t>If a child is missing, check the pool first </a:t>
            </a:r>
          </a:p>
          <a:p>
            <a:r>
              <a:rPr lang="en-US" dirty="0"/>
              <a:t>Share safety instructions with family, friends and neighbors </a:t>
            </a:r>
          </a:p>
          <a:p>
            <a:r>
              <a:rPr lang="en-US" dirty="0"/>
              <a:t>Even if a lifeguard is present, parents and caregivers should still take the responsibility of being a designated Water Watcher </a:t>
            </a:r>
          </a:p>
          <a:p>
            <a:r>
              <a:rPr lang="en-US" b="1" dirty="0"/>
              <a:t>LEARN AND PRACTICE WATER SAFETY SKILLS </a:t>
            </a:r>
            <a:endParaRPr lang="en-US" dirty="0"/>
          </a:p>
          <a:p>
            <a:r>
              <a:rPr lang="en-US" dirty="0"/>
              <a:t>Learn to swim and make sure kids do, too </a:t>
            </a:r>
          </a:p>
          <a:p>
            <a:r>
              <a:rPr lang="en-US" dirty="0"/>
              <a:t>Know how to perform CPR on children and adults </a:t>
            </a:r>
          </a:p>
          <a:p>
            <a:r>
              <a:rPr lang="en-US" dirty="0"/>
              <a:t>Understand the basics of life-saving so that you can assist in a pool emergency </a:t>
            </a:r>
          </a:p>
          <a:p>
            <a:r>
              <a:rPr lang="en-US" b="1" dirty="0"/>
              <a:t>HAVE THE APPROPRIATE EQUIPMENT </a:t>
            </a:r>
            <a:endParaRPr lang="en-US" dirty="0"/>
          </a:p>
          <a:p>
            <a:r>
              <a:rPr lang="en-US" dirty="0"/>
              <a:t>Install a fence of at least four feet in height around the perimeter of the pool or spa </a:t>
            </a:r>
          </a:p>
          <a:p>
            <a:r>
              <a:rPr lang="en-US" dirty="0"/>
              <a:t>Use self-closing and self-latching gates </a:t>
            </a:r>
          </a:p>
          <a:p>
            <a:r>
              <a:rPr lang="en-US" dirty="0"/>
              <a:t>Ensure all pools and spas have compliant drain covers </a:t>
            </a:r>
          </a:p>
          <a:p>
            <a:r>
              <a:rPr lang="en-US" dirty="0"/>
              <a:t>Install an alarm on the door leading from the house to the pool </a:t>
            </a:r>
          </a:p>
          <a:p>
            <a:r>
              <a:rPr lang="en-US" dirty="0"/>
              <a:t>Keep pool and spa covers in working order </a:t>
            </a:r>
          </a:p>
          <a:p>
            <a:r>
              <a:rPr lang="en-US" dirty="0"/>
              <a:t>Have life-saving equipment such as life rings or reaching poles available for use </a:t>
            </a:r>
          </a:p>
        </p:txBody>
      </p:sp>
    </p:spTree>
    <p:extLst>
      <p:ext uri="{BB962C8B-B14F-4D97-AF65-F5344CB8AC3E}">
        <p14:creationId xmlns:p14="http://schemas.microsoft.com/office/powerpoint/2010/main" val="2453731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Chemicals</a:t>
            </a:r>
            <a:endParaRPr lang="en-US" dirty="0"/>
          </a:p>
        </p:txBody>
      </p:sp>
      <p:sp>
        <p:nvSpPr>
          <p:cNvPr id="3" name="Rectangle 2"/>
          <p:cNvSpPr/>
          <p:nvPr/>
        </p:nvSpPr>
        <p:spPr>
          <a:xfrm>
            <a:off x="762000" y="2286000"/>
            <a:ext cx="7467600" cy="2862322"/>
          </a:xfrm>
          <a:prstGeom prst="rect">
            <a:avLst/>
          </a:prstGeom>
        </p:spPr>
        <p:txBody>
          <a:bodyPr wrap="square">
            <a:spAutoFit/>
          </a:bodyPr>
          <a:lstStyle/>
          <a:p>
            <a:r>
              <a:rPr lang="en-US" b="1" dirty="0"/>
              <a:t>Wetting: </a:t>
            </a:r>
            <a:r>
              <a:rPr lang="en-US" dirty="0"/>
              <a:t>Under normal circumstances, pool chemicals are intended to be added to large quantities of water. If, instead, a limited volume (amount) of water is added to a chemical, an unwanted reaction may occur, resulting in an increase in temperature and the release of toxic gas. Even a small amount of water splashed on the chemical may in some cases trigger a strong reaction. The main exception to this rule concerning water addition is when very large quantities of water are needed for fire fighting, as discussed below. Although the chemicals are usually packaged in plastic bags that are stored in sturdy cartons or drums, accidents have occurred when water leaked into damaged or open containers </a:t>
            </a:r>
          </a:p>
        </p:txBody>
      </p:sp>
    </p:spTree>
    <p:extLst>
      <p:ext uri="{BB962C8B-B14F-4D97-AF65-F5344CB8AC3E}">
        <p14:creationId xmlns:p14="http://schemas.microsoft.com/office/powerpoint/2010/main" val="2664023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7772400" cy="3048000"/>
          </a:xfrm>
        </p:spPr>
        <p:txBody>
          <a:bodyPr>
            <a:normAutofit/>
          </a:bodyPr>
          <a:lstStyle/>
          <a:p>
            <a:pPr algn="l"/>
            <a:r>
              <a:rPr lang="en-US" sz="1800" b="1" dirty="0">
                <a:solidFill>
                  <a:schemeClr val="tx1"/>
                </a:solidFill>
              </a:rPr>
              <a:t>The following information is based on the materials that have been made available, like everything else in life, please confirm this information is in fact the latest and most up to date by reviewing the I-codes (printings/electronic copies) the Massachusetts Amendments and the Department’s website for the latest updates and confirmation of requirements…i.e. due diligence…</a:t>
            </a:r>
            <a:br>
              <a:rPr lang="en-US" sz="1800" b="1" dirty="0">
                <a:solidFill>
                  <a:schemeClr val="tx1"/>
                </a:solidFill>
              </a:rPr>
            </a:b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The information is the opinion of the presenter and does not represent the BBRS, DPL, nor ICC. It is the user responsibility to confirm the latest up to date information.</a:t>
            </a:r>
            <a:endParaRPr lang="en-US" sz="1800" b="1" dirty="0">
              <a:solidFill>
                <a:schemeClr val="tx1"/>
              </a:solidFill>
            </a:endParaRPr>
          </a:p>
        </p:txBody>
      </p:sp>
      <p:sp>
        <p:nvSpPr>
          <p:cNvPr id="3" name="Text Placeholder 2"/>
          <p:cNvSpPr>
            <a:spLocks noGrp="1"/>
          </p:cNvSpPr>
          <p:nvPr>
            <p:ph type="body" idx="1"/>
          </p:nvPr>
        </p:nvSpPr>
        <p:spPr>
          <a:xfrm>
            <a:off x="1367365" y="609601"/>
            <a:ext cx="6417734" cy="838200"/>
          </a:xfrm>
        </p:spPr>
        <p:txBody>
          <a:bodyPr>
            <a:normAutofit/>
          </a:bodyPr>
          <a:lstStyle/>
          <a:p>
            <a:r>
              <a:rPr lang="en-US" sz="4400" b="1" dirty="0" smtClean="0">
                <a:solidFill>
                  <a:schemeClr val="tx1"/>
                </a:solidFill>
              </a:rPr>
              <a:t>Disclaimer</a:t>
            </a:r>
            <a:endParaRPr lang="en-US" sz="4400" b="1" dirty="0">
              <a:solidFill>
                <a:schemeClr val="tx1"/>
              </a:solidFill>
            </a:endParaRPr>
          </a:p>
        </p:txBody>
      </p:sp>
    </p:spTree>
    <p:extLst>
      <p:ext uri="{BB962C8B-B14F-4D97-AF65-F5344CB8AC3E}">
        <p14:creationId xmlns:p14="http://schemas.microsoft.com/office/powerpoint/2010/main" val="237197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95400"/>
            <a:ext cx="8763000" cy="5262979"/>
          </a:xfrm>
          <a:prstGeom prst="rect">
            <a:avLst/>
          </a:prstGeom>
        </p:spPr>
        <p:txBody>
          <a:bodyPr wrap="square">
            <a:spAutoFit/>
          </a:bodyPr>
          <a:lstStyle/>
          <a:p>
            <a:r>
              <a:rPr lang="en-US" sz="1200" b="1" dirty="0"/>
              <a:t>Design of Chemical Storage Area and Pump Room</a:t>
            </a:r>
          </a:p>
          <a:p>
            <a:r>
              <a:rPr lang="en-US" sz="1200" dirty="0"/>
              <a:t>o Construction</a:t>
            </a:r>
          </a:p>
          <a:p>
            <a:r>
              <a:rPr lang="en-US" sz="1200" dirty="0"/>
              <a:t>• Include spill containment features, also known as secondary containment, in chemical</a:t>
            </a:r>
          </a:p>
          <a:p>
            <a:r>
              <a:rPr lang="en-US" sz="1200" dirty="0"/>
              <a:t>storage areas to prevent pool chemical leaks or spills from mixing with any other</a:t>
            </a:r>
          </a:p>
          <a:p>
            <a:r>
              <a:rPr lang="en-US" sz="1200" dirty="0"/>
              <a:t>substances.</a:t>
            </a:r>
          </a:p>
          <a:p>
            <a:r>
              <a:rPr lang="en-US" sz="1200" dirty="0"/>
              <a:t>• Provide aquatics staff and patrons with easily accessible safety showers, eye wash</a:t>
            </a:r>
          </a:p>
          <a:p>
            <a:r>
              <a:rPr lang="en-US" sz="1200" dirty="0"/>
              <a:t>stations, and other appropriate chemical safety equipment.</a:t>
            </a:r>
          </a:p>
          <a:p>
            <a:r>
              <a:rPr lang="en-US" sz="1200" dirty="0"/>
              <a:t>• Install appropriate fire suppression equipment.</a:t>
            </a:r>
          </a:p>
          <a:p>
            <a:r>
              <a:rPr lang="en-US" sz="1200" dirty="0"/>
              <a:t>− Consult with local fire department or code enforcement agency for guidance.</a:t>
            </a:r>
          </a:p>
          <a:p>
            <a:r>
              <a:rPr lang="en-US" sz="1200" dirty="0"/>
              <a:t>• Provide adequate lighting for reading labels on containers throughout the chemical</a:t>
            </a:r>
          </a:p>
          <a:p>
            <a:r>
              <a:rPr lang="en-US" sz="1200" dirty="0"/>
              <a:t>storage area and pump room.</a:t>
            </a:r>
          </a:p>
          <a:p>
            <a:r>
              <a:rPr lang="en-US" sz="1200" dirty="0"/>
              <a:t>o Air handling (</a:t>
            </a:r>
            <a:r>
              <a:rPr lang="en-US" sz="1200" i="1" dirty="0"/>
              <a:t>for indoor pools)</a:t>
            </a:r>
          </a:p>
          <a:p>
            <a:r>
              <a:rPr lang="en-US" sz="1200" dirty="0"/>
              <a:t>• Follow local building codes and/or American Society of Heating, Refrigerating and Air-</a:t>
            </a:r>
          </a:p>
          <a:p>
            <a:r>
              <a:rPr lang="en-US" sz="1200" dirty="0"/>
              <a:t>Conditioning Engineers (ASHRAE) Standards.</a:t>
            </a:r>
          </a:p>
          <a:p>
            <a:r>
              <a:rPr lang="en-US" sz="1200" dirty="0"/>
              <a:t>− Separate the air handling systems for the chemical storage area and pump room</a:t>
            </a:r>
          </a:p>
          <a:p>
            <a:r>
              <a:rPr lang="en-US" sz="1200" dirty="0"/>
              <a:t>from the rest of the building</a:t>
            </a:r>
            <a:r>
              <a:rPr lang="en-US" sz="1200" dirty="0" smtClean="0"/>
              <a:t>.− </a:t>
            </a:r>
            <a:r>
              <a:rPr lang="en-US" sz="1200" dirty="0"/>
              <a:t>Separate the air handling system for the pool area from the rest of the building.</a:t>
            </a:r>
          </a:p>
          <a:p>
            <a:r>
              <a:rPr lang="en-US" sz="1200" dirty="0"/>
              <a:t>− If an older aquatic facility does not have separate air handling systems for the</a:t>
            </a:r>
          </a:p>
          <a:p>
            <a:r>
              <a:rPr lang="en-US" sz="1200" dirty="0"/>
              <a:t>chemical storage area and pump room as well as the pool area, consider installing</a:t>
            </a:r>
          </a:p>
          <a:p>
            <a:r>
              <a:rPr lang="en-US" sz="1200" dirty="0"/>
              <a:t>emergency heating, ventilating, and air conditioning (HVAC) cutoffs in these areas.</a:t>
            </a:r>
          </a:p>
          <a:p>
            <a:r>
              <a:rPr lang="en-US" sz="1200" dirty="0"/>
              <a:t>• Ensure that the chemical storage area and pump room as well as the pool area are </a:t>
            </a:r>
            <a:r>
              <a:rPr lang="en-US" sz="1200" dirty="0" smtClean="0"/>
              <a:t>well ventilated</a:t>
            </a:r>
            <a:r>
              <a:rPr lang="en-US" sz="1200" dirty="0"/>
              <a:t>.</a:t>
            </a:r>
          </a:p>
          <a:p>
            <a:r>
              <a:rPr lang="en-US" sz="1200" dirty="0"/>
              <a:t>• Ventilate the chemical storage area, pump room, and pool area to the outside.</a:t>
            </a:r>
          </a:p>
          <a:p>
            <a:r>
              <a:rPr lang="en-US" sz="1200" dirty="0"/>
              <a:t>o Engineering</a:t>
            </a:r>
          </a:p>
          <a:p>
            <a:r>
              <a:rPr lang="en-US" sz="1200" dirty="0"/>
              <a:t>• Install an alarm to alert the aquatics staff if the recirculation pump shuts down.</a:t>
            </a:r>
          </a:p>
          <a:p>
            <a:r>
              <a:rPr lang="en-US" sz="1200" dirty="0"/>
              <a:t>• Install a device that automatically deactivates the chlorine/pH feed pumps when there is</a:t>
            </a:r>
          </a:p>
          <a:p>
            <a:r>
              <a:rPr lang="en-US" sz="1200" dirty="0"/>
              <a:t>no flow in the recirculation system.</a:t>
            </a:r>
          </a:p>
          <a:p>
            <a:r>
              <a:rPr lang="en-US" sz="1200" dirty="0"/>
              <a:t>• Install check valves in chemical feed lines. These valves allow chemicals (liquid or gas)</a:t>
            </a:r>
          </a:p>
          <a:p>
            <a:r>
              <a:rPr lang="en-US" sz="1200" dirty="0"/>
              <a:t>to flow through only in one direction and stop suction events from causing an</a:t>
            </a:r>
          </a:p>
          <a:p>
            <a:r>
              <a:rPr lang="en-US" sz="1200" dirty="0"/>
              <a:t>overfeeding of chemicals</a:t>
            </a:r>
          </a:p>
        </p:txBody>
      </p:sp>
    </p:spTree>
    <p:extLst>
      <p:ext uri="{BB962C8B-B14F-4D97-AF65-F5344CB8AC3E}">
        <p14:creationId xmlns:p14="http://schemas.microsoft.com/office/powerpoint/2010/main" val="3383342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838200"/>
            <a:ext cx="8686800" cy="5139869"/>
          </a:xfrm>
          <a:prstGeom prst="rect">
            <a:avLst/>
          </a:prstGeom>
        </p:spPr>
        <p:txBody>
          <a:bodyPr wrap="square">
            <a:spAutoFit/>
          </a:bodyPr>
          <a:lstStyle/>
          <a:p>
            <a:endParaRPr lang="en-US" sz="800" dirty="0"/>
          </a:p>
          <a:p>
            <a:r>
              <a:rPr lang="en-US" sz="800" b="1" dirty="0"/>
              <a:t>Table 1    Recent Incidents Involving Swimming Pool Water Treatment Chemicals</a:t>
            </a:r>
            <a:endParaRPr lang="en-US" sz="800" dirty="0"/>
          </a:p>
          <a:p>
            <a:r>
              <a:rPr lang="en-US" sz="800" b="1" dirty="0"/>
              <a:t>Month Year</a:t>
            </a:r>
            <a:r>
              <a:rPr lang="en-US" sz="800" dirty="0"/>
              <a:t>	</a:t>
            </a:r>
            <a:r>
              <a:rPr lang="en-US" sz="800" b="1" dirty="0"/>
              <a:t>City State</a:t>
            </a:r>
            <a:r>
              <a:rPr lang="en-US" sz="800" dirty="0"/>
              <a:t>	</a:t>
            </a:r>
            <a:r>
              <a:rPr lang="en-US" sz="800" b="1" dirty="0"/>
              <a:t>Brief Description of Incident</a:t>
            </a:r>
            <a:r>
              <a:rPr lang="en-US" sz="800" dirty="0"/>
              <a:t>	</a:t>
            </a:r>
            <a:r>
              <a:rPr lang="en-US" sz="800" b="1" dirty="0"/>
              <a:t>Effect</a:t>
            </a:r>
            <a:r>
              <a:rPr lang="en-US" sz="800" dirty="0"/>
              <a:t>	</a:t>
            </a:r>
          </a:p>
          <a:p>
            <a:r>
              <a:rPr lang="en-US" sz="800" dirty="0"/>
              <a:t>February</a:t>
            </a:r>
          </a:p>
          <a:p>
            <a:pPr lvl="1"/>
            <a:r>
              <a:rPr lang="en-US" sz="800" dirty="0"/>
              <a:t>2000	Elizabethtown,</a:t>
            </a:r>
          </a:p>
          <a:p>
            <a:pPr lvl="1"/>
            <a:r>
              <a:rPr lang="en-US" sz="800" dirty="0"/>
              <a:t>Tennessee	Fire and smoke from a storage facility that</a:t>
            </a:r>
          </a:p>
          <a:p>
            <a:pPr lvl="1"/>
            <a:r>
              <a:rPr lang="en-US" sz="800" dirty="0"/>
              <a:t>contained chemicals including swimming pool water treatment chemicals.  The fire was in an area isolated from the pool chemicals, however particular  precautions were taken to prevent the pool chemicals from becoming  involved.	Local school closed early to</a:t>
            </a:r>
          </a:p>
          <a:p>
            <a:pPr lvl="1"/>
            <a:r>
              <a:rPr lang="en-US" sz="800" dirty="0"/>
              <a:t>relieve traffic congestion; local residents advised to remain indoors.  No injuries reported.	</a:t>
            </a:r>
          </a:p>
          <a:p>
            <a:r>
              <a:rPr lang="en-US" sz="800" dirty="0"/>
              <a:t>October</a:t>
            </a:r>
          </a:p>
          <a:p>
            <a:pPr lvl="1"/>
            <a:r>
              <a:rPr lang="en-US" sz="800" dirty="0"/>
              <a:t>1999	Avon,</a:t>
            </a:r>
          </a:p>
          <a:p>
            <a:pPr lvl="1"/>
            <a:r>
              <a:rPr lang="en-US" sz="800" dirty="0"/>
              <a:t>Indiana	Fumes released from container of a strong</a:t>
            </a:r>
          </a:p>
          <a:p>
            <a:pPr lvl="1"/>
            <a:r>
              <a:rPr lang="en-US" sz="800" dirty="0"/>
              <a:t>acid that was being used to clean a high school swimming pool.	School evacuated. No injuries</a:t>
            </a:r>
          </a:p>
          <a:p>
            <a:pPr lvl="1"/>
            <a:r>
              <a:rPr lang="en-US" sz="800" dirty="0"/>
              <a:t>reported.	</a:t>
            </a:r>
          </a:p>
          <a:p>
            <a:r>
              <a:rPr lang="en-US" sz="800" dirty="0"/>
              <a:t>August</a:t>
            </a:r>
          </a:p>
          <a:p>
            <a:pPr lvl="1"/>
            <a:r>
              <a:rPr lang="en-US" sz="800" dirty="0"/>
              <a:t>1999	Burlington,</a:t>
            </a:r>
          </a:p>
          <a:p>
            <a:pPr lvl="1"/>
            <a:r>
              <a:rPr lang="en-US" sz="800" dirty="0"/>
              <a:t>New Jersey	A pallet containing 400 </a:t>
            </a:r>
            <a:r>
              <a:rPr lang="en-US" sz="800" dirty="0" err="1"/>
              <a:t>lbs</a:t>
            </a:r>
            <a:r>
              <a:rPr lang="en-US" sz="800" dirty="0"/>
              <a:t> of calcium</a:t>
            </a:r>
          </a:p>
          <a:p>
            <a:pPr lvl="1"/>
            <a:r>
              <a:rPr lang="en-US" sz="800" dirty="0"/>
              <a:t>hypochlorite spilled at a warehouse.  The spill was caused by the corrosion of steel shelving on which the material was stored. The spilled material mixed with other incompatible materials, resulting in fire and release of products of combustion and decomposition including chlorine gas.	Five warehouse workers were</a:t>
            </a:r>
          </a:p>
          <a:p>
            <a:pPr lvl="1"/>
            <a:r>
              <a:rPr lang="en-US" sz="800" dirty="0"/>
              <a:t>hospitalized from the toxic  gas exposure. Twenty-four others were treated and released.	</a:t>
            </a:r>
          </a:p>
          <a:p>
            <a:r>
              <a:rPr lang="en-US" sz="800" dirty="0"/>
              <a:t>August</a:t>
            </a:r>
          </a:p>
          <a:p>
            <a:pPr lvl="1"/>
            <a:r>
              <a:rPr lang="en-US" sz="800" dirty="0"/>
              <a:t>1999	Bergen</a:t>
            </a:r>
          </a:p>
          <a:p>
            <a:pPr lvl="1"/>
            <a:r>
              <a:rPr lang="en-US" sz="800" dirty="0"/>
              <a:t>County, New Jersey	Granular chlorinating material, similar to</a:t>
            </a:r>
          </a:p>
          <a:p>
            <a:pPr lvl="1"/>
            <a:r>
              <a:rPr lang="en-US" sz="800" dirty="0"/>
              <a:t>that used for swimming pool water treatment, spilled while moving a container in a warehouse.	Released vapors sent 28</a:t>
            </a:r>
          </a:p>
          <a:p>
            <a:pPr lvl="1"/>
            <a:r>
              <a:rPr lang="en-US" sz="800" dirty="0"/>
              <a:t>government workers to area hospitals.	</a:t>
            </a:r>
          </a:p>
          <a:p>
            <a:r>
              <a:rPr lang="en-US" sz="800" dirty="0"/>
              <a:t>July</a:t>
            </a:r>
          </a:p>
          <a:p>
            <a:pPr lvl="1"/>
            <a:r>
              <a:rPr lang="en-US" sz="800" dirty="0"/>
              <a:t>1999	Richmond,</a:t>
            </a:r>
          </a:p>
          <a:p>
            <a:pPr lvl="1"/>
            <a:r>
              <a:rPr lang="en-US" sz="800" dirty="0"/>
              <a:t>Virginia	Chemical exploded as it was prepared for</a:t>
            </a:r>
          </a:p>
          <a:p>
            <a:pPr lvl="1"/>
            <a:r>
              <a:rPr lang="en-US" sz="800" dirty="0"/>
              <a:t>release into apartment complex pool.	One employee injured.	</a:t>
            </a:r>
          </a:p>
          <a:p>
            <a:pPr lvl="1"/>
            <a:r>
              <a:rPr lang="en-US" sz="800" dirty="0"/>
              <a:t>June 1999	Cleveland, Ohio	Toxic fumes released at local community center swimming pool, when pool water</a:t>
            </a:r>
          </a:p>
          <a:p>
            <a:pPr lvl="1"/>
            <a:r>
              <a:rPr lang="en-US" sz="800" dirty="0"/>
              <a:t>chemicals including muriatic acid were inadvertently mixed.	Two fire fighters and two others injured and area evacuated.	</a:t>
            </a:r>
          </a:p>
          <a:p>
            <a:r>
              <a:rPr lang="en-US" sz="800" dirty="0"/>
              <a:t>February</a:t>
            </a:r>
          </a:p>
          <a:p>
            <a:pPr lvl="1"/>
            <a:r>
              <a:rPr lang="en-US" sz="800" dirty="0"/>
              <a:t>1999	Fort Worth,</a:t>
            </a:r>
          </a:p>
          <a:p>
            <a:pPr lvl="1"/>
            <a:r>
              <a:rPr lang="en-US" sz="800" dirty="0"/>
              <a:t>Texas	Fire, smoke and vapors released from large</a:t>
            </a:r>
          </a:p>
          <a:p>
            <a:pPr lvl="1"/>
            <a:r>
              <a:rPr lang="en-US" sz="800" dirty="0"/>
              <a:t>warehouse containing pool chemicals and other materials. The cause of the fire was not reported.	Warehouse destroyed. No injuries</a:t>
            </a:r>
          </a:p>
          <a:p>
            <a:pPr lvl="1"/>
            <a:r>
              <a:rPr lang="en-US" sz="800" dirty="0"/>
              <a:t>reported; residents told to remain indoors.	</a:t>
            </a:r>
          </a:p>
          <a:p>
            <a:r>
              <a:rPr lang="en-US" sz="800" dirty="0"/>
              <a:t>December</a:t>
            </a:r>
          </a:p>
          <a:p>
            <a:pPr lvl="1"/>
            <a:r>
              <a:rPr lang="en-US" sz="800" dirty="0"/>
              <a:t>1998	Auburn,</a:t>
            </a:r>
          </a:p>
          <a:p>
            <a:pPr lvl="1"/>
            <a:r>
              <a:rPr lang="en-US" sz="800" dirty="0"/>
              <a:t>New Hampshire	Small explosion and vapors were released</a:t>
            </a:r>
          </a:p>
          <a:p>
            <a:pPr lvl="1"/>
            <a:r>
              <a:rPr lang="en-US" sz="800" dirty="0"/>
              <a:t>when about a cup of swimming pool chemical was improperly disposed of at a regional waste treatment station.	Four minor injuries.  Waste</a:t>
            </a:r>
          </a:p>
          <a:p>
            <a:pPr lvl="1"/>
            <a:r>
              <a:rPr lang="en-US" sz="800" dirty="0"/>
              <a:t>treatment station shut down.	</a:t>
            </a:r>
          </a:p>
        </p:txBody>
      </p:sp>
    </p:spTree>
    <p:extLst>
      <p:ext uri="{BB962C8B-B14F-4D97-AF65-F5344CB8AC3E}">
        <p14:creationId xmlns:p14="http://schemas.microsoft.com/office/powerpoint/2010/main" val="1433651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Diving Envelope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229599" cy="500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858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3048000"/>
            <a:ext cx="7772400" cy="2133600"/>
          </a:xfrm>
        </p:spPr>
        <p:txBody>
          <a:bodyPr/>
          <a:lstStyle/>
          <a:p>
            <a:r>
              <a:rPr lang="en-US" dirty="0" smtClean="0">
                <a:solidFill>
                  <a:srgbClr val="002060"/>
                </a:solidFill>
              </a:rPr>
              <a:t>Model Aquatic Health Code</a:t>
            </a:r>
            <a:br>
              <a:rPr lang="en-US" dirty="0" smtClean="0">
                <a:solidFill>
                  <a:srgbClr val="002060"/>
                </a:solidFill>
              </a:rPr>
            </a:br>
            <a:r>
              <a:rPr lang="en-US" dirty="0" smtClean="0">
                <a:solidFill>
                  <a:srgbClr val="002060"/>
                </a:solidFill>
              </a:rPr>
              <a:t>www.cdc.gov</a:t>
            </a:r>
            <a:endParaRPr lang="en-US" dirty="0">
              <a:solidFill>
                <a:srgbClr val="002060"/>
              </a:solidFill>
            </a:endParaRPr>
          </a:p>
        </p:txBody>
      </p:sp>
      <p:sp>
        <p:nvSpPr>
          <p:cNvPr id="3" name="Text Placeholder 2"/>
          <p:cNvSpPr>
            <a:spLocks noGrp="1"/>
          </p:cNvSpPr>
          <p:nvPr>
            <p:ph type="body" idx="1"/>
          </p:nvPr>
        </p:nvSpPr>
        <p:spPr>
          <a:xfrm>
            <a:off x="1295400" y="1447800"/>
            <a:ext cx="6417734" cy="939801"/>
          </a:xfrm>
        </p:spPr>
        <p:txBody>
          <a:bodyPr>
            <a:noAutofit/>
          </a:bodyPr>
          <a:lstStyle/>
          <a:p>
            <a:r>
              <a:rPr lang="en-US" sz="6000" dirty="0" smtClean="0"/>
              <a:t>CDC - MAHC</a:t>
            </a:r>
            <a:endParaRPr lang="en-US" sz="6000" dirty="0"/>
          </a:p>
        </p:txBody>
      </p:sp>
    </p:spTree>
    <p:extLst>
      <p:ext uri="{BB962C8B-B14F-4D97-AF65-F5344CB8AC3E}">
        <p14:creationId xmlns:p14="http://schemas.microsoft.com/office/powerpoint/2010/main" val="1660852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364" y="-4373136"/>
            <a:ext cx="8686800" cy="2862322"/>
          </a:xfrm>
          <a:prstGeom prst="rect">
            <a:avLst/>
          </a:prstGeom>
        </p:spPr>
        <p:txBody>
          <a:bodyPr wrap="square">
            <a:spAutoFit/>
          </a:bodyPr>
          <a:lstStyle/>
          <a:p>
            <a:r>
              <a:rPr lang="en-US" sz="1000" dirty="0"/>
              <a:t>This page summarizes the data that led to CDC creating the MAHC.</a:t>
            </a:r>
          </a:p>
          <a:p>
            <a:r>
              <a:rPr lang="en-US" sz="1000" dirty="0">
                <a:hlinkClick r:id="rId2"/>
              </a:rPr>
              <a:t>Swimming and other water-related activities(https://www.cdc.gov/healthywater/swimming/swimmers/health_benefits_water_exercise.html)</a:t>
            </a:r>
            <a:r>
              <a:rPr lang="en-US" sz="1000" dirty="0"/>
              <a:t> are excellent ways to get the physical activity and health benefits needed for a healthy life. Americans swim hundreds of millions of times in pools, oceans, lakes, rivers, and hot tubs/spas each year </a:t>
            </a:r>
            <a:r>
              <a:rPr lang="en-US" sz="1000" baseline="30000" dirty="0">
                <a:hlinkClick r:id="rId3"/>
              </a:rPr>
              <a:t>1</a:t>
            </a:r>
            <a:r>
              <a:rPr lang="en-US" sz="1000" dirty="0"/>
              <a:t> and most people have a safe and healthy time enjoying the water. However, outbreaks of </a:t>
            </a:r>
            <a:r>
              <a:rPr lang="en-US" sz="1000" dirty="0">
                <a:hlinkClick r:id="rId4"/>
              </a:rPr>
              <a:t>recreational water illnesses(https://www.cdc.gov/healthywater/swimming/swimmers/rwi.html)</a:t>
            </a:r>
            <a:r>
              <a:rPr lang="en-US" sz="1000" dirty="0"/>
              <a:t> (RWIs) have increased significantly over the last several decades </a:t>
            </a:r>
            <a:r>
              <a:rPr lang="en-US" sz="1000" baseline="30000" dirty="0">
                <a:hlinkClick r:id="rId5"/>
              </a:rPr>
              <a:t>2</a:t>
            </a:r>
            <a:r>
              <a:rPr lang="en-US" sz="1000" dirty="0"/>
              <a:t> and </a:t>
            </a:r>
            <a:r>
              <a:rPr lang="en-US" sz="1000" dirty="0">
                <a:hlinkClick r:id="rId6"/>
              </a:rPr>
              <a:t>drowning and near-drowning(https://www.cdc.gov/healthywater/swimming/swimmers/drowning-injury-sun-protection.html)</a:t>
            </a:r>
            <a:r>
              <a:rPr lang="en-US" sz="1000" dirty="0"/>
              <a:t> </a:t>
            </a:r>
            <a:r>
              <a:rPr lang="en-US" sz="1000" baseline="30000" dirty="0">
                <a:hlinkClick r:id="rId7"/>
              </a:rPr>
              <a:t>3-6</a:t>
            </a:r>
            <a:r>
              <a:rPr lang="en-US" sz="1000" dirty="0"/>
              <a:t> and </a:t>
            </a:r>
            <a:r>
              <a:rPr lang="en-US" sz="1000" dirty="0">
                <a:hlinkClick r:id="rId8"/>
              </a:rPr>
              <a:t>pool-related chemical injuries(https://www.cdc.gov/healthywater/swimming/aquatics-professionals/preventing-pool-chemical-events.html)</a:t>
            </a:r>
            <a:r>
              <a:rPr lang="en-US" sz="1000" dirty="0"/>
              <a:t> </a:t>
            </a:r>
            <a:r>
              <a:rPr lang="en-US" sz="1000" baseline="30000" dirty="0">
                <a:hlinkClick r:id="rId9"/>
              </a:rPr>
              <a:t>7-12</a:t>
            </a:r>
            <a:r>
              <a:rPr lang="en-US" sz="1000" dirty="0"/>
              <a:t> continue to occur. This makes it important that public pools and spas are designed, constructed, operated, and inspected to keep swimmers healthy and safe.</a:t>
            </a:r>
          </a:p>
          <a:p>
            <a:r>
              <a:rPr lang="en-US" sz="1000" b="1" dirty="0"/>
              <a:t>Resources</a:t>
            </a:r>
          </a:p>
          <a:p>
            <a:r>
              <a:rPr lang="en-US" sz="1000" dirty="0">
                <a:hlinkClick r:id="rId10"/>
              </a:rPr>
              <a:t>Frequently Asked Questions for Potential MAHC Users(https://www.cdc.gov/mahc/faqs.html)</a:t>
            </a:r>
            <a:endParaRPr lang="en-US" sz="1000" dirty="0"/>
          </a:p>
          <a:p>
            <a:r>
              <a:rPr lang="en-US" sz="1000" dirty="0">
                <a:hlinkClick r:id="rId11"/>
              </a:rPr>
              <a:t>Fact Sheets(https://www.cdc.gov/mahc/fact-sheets.html)</a:t>
            </a:r>
            <a:endParaRPr lang="en-US" sz="1000" dirty="0"/>
          </a:p>
          <a:p>
            <a:r>
              <a:rPr lang="en-US" sz="1000" dirty="0">
                <a:hlinkClick r:id="rId12"/>
              </a:rPr>
              <a:t>Infographic(https://</a:t>
            </a:r>
            <a:r>
              <a:rPr lang="en-US" sz="1000" dirty="0" smtClean="0">
                <a:hlinkClick r:id="rId12"/>
              </a:rPr>
              <a:t>www.cdc.gov/ma</a:t>
            </a:r>
            <a:r>
              <a:rPr lang="en-US" sz="1000" dirty="0"/>
              <a:t>federal </a:t>
            </a:r>
            <a:r>
              <a:rPr lang="en-US" sz="1000" dirty="0" err="1" smtClean="0">
                <a:hlinkClick r:id="rId12"/>
              </a:rPr>
              <a:t>hc</a:t>
            </a:r>
            <a:r>
              <a:rPr lang="en-US" sz="1000" dirty="0" smtClean="0">
                <a:hlinkClick r:id="rId12"/>
              </a:rPr>
              <a:t>/infographics.html</a:t>
            </a:r>
            <a:r>
              <a:rPr lang="en-US" sz="1000" dirty="0">
                <a:hlinkClick r:id="rId12"/>
              </a:rPr>
              <a:t>)</a:t>
            </a:r>
            <a:endParaRPr lang="en-US" sz="1000" dirty="0"/>
          </a:p>
          <a:p>
            <a:r>
              <a:rPr lang="en-US" sz="1000" dirty="0"/>
              <a:t>In the United States, there is no </a:t>
            </a:r>
            <a:r>
              <a:rPr lang="en-US" sz="1000" dirty="0" smtClean="0"/>
              <a:t>regulatory </a:t>
            </a:r>
            <a:r>
              <a:rPr lang="en-US" sz="1000" dirty="0"/>
              <a:t>agency that regulates aquatic facilities so public pools and spas are regulated at the state or local government level. To assist state and local agencies, CDC has led a national collaborative effort with public health, industry, and academic partners from across the United States to develop a national guidance document, called the Model Aquatic Health Code (MAHC), to prevent drowning, injuries, and the spread of recreational water illnesses at public swimming pools and spas. The MAHC integrates the latest knowledge based on science and best practices with specific code language and explanatory materials covering the design, construction, operation, and maintenance of swimming pools, spas, hot tubs, and other public disinfected aquatic facilities.</a:t>
            </a:r>
            <a:endParaRPr lang="en-US" sz="1000" dirty="0">
              <a:effectLst/>
            </a:endParaRPr>
          </a:p>
        </p:txBody>
      </p:sp>
      <p:sp>
        <p:nvSpPr>
          <p:cNvPr id="9" name="Rectangle 8"/>
          <p:cNvSpPr/>
          <p:nvPr/>
        </p:nvSpPr>
        <p:spPr>
          <a:xfrm>
            <a:off x="198582" y="2362200"/>
            <a:ext cx="8525164" cy="4247317"/>
          </a:xfrm>
          <a:prstGeom prst="rect">
            <a:avLst/>
          </a:prstGeom>
        </p:spPr>
        <p:txBody>
          <a:bodyPr wrap="square">
            <a:spAutoFit/>
          </a:bodyPr>
          <a:lstStyle/>
          <a:p>
            <a:r>
              <a:rPr lang="en-US" sz="1200" dirty="0"/>
              <a:t>This page summarizes the data that led to CDC creating the MAHC.</a:t>
            </a:r>
          </a:p>
          <a:p>
            <a:r>
              <a:rPr lang="en-US" sz="1200" dirty="0">
                <a:hlinkClick r:id="rId2"/>
              </a:rPr>
              <a:t>Swimming and other water-related activities(https://www.cdc.gov/healthywater/swimming/swimmers/health_benefits_water_exercise.html)</a:t>
            </a:r>
            <a:r>
              <a:rPr lang="en-US" sz="1200" dirty="0"/>
              <a:t> are excellent ways to get the physical activity and health benefits needed for a healthy life. Americans swim hundreds of millions of times in pools, oceans, lakes, rivers, and hot tubs/spas each year </a:t>
            </a:r>
            <a:r>
              <a:rPr lang="en-US" sz="1200" baseline="30000" dirty="0">
                <a:hlinkClick r:id="rId3"/>
              </a:rPr>
              <a:t>1</a:t>
            </a:r>
            <a:r>
              <a:rPr lang="en-US" sz="1200" dirty="0"/>
              <a:t> and most people have a safe and healthy time enjoying the water. However, outbreaks </a:t>
            </a:r>
            <a:r>
              <a:rPr lang="en-US" sz="1200" b="1" dirty="0"/>
              <a:t>of </a:t>
            </a:r>
            <a:r>
              <a:rPr lang="en-US" sz="1200" b="1" dirty="0">
                <a:hlinkClick r:id="rId4"/>
              </a:rPr>
              <a:t>recreational water illnesses(https://www.cdc.gov/healthywater/swimming/</a:t>
            </a:r>
            <a:r>
              <a:rPr lang="en-US" sz="1200" dirty="0">
                <a:hlinkClick r:id="rId4"/>
              </a:rPr>
              <a:t>swimmers/rwi.html)</a:t>
            </a:r>
            <a:r>
              <a:rPr lang="en-US" sz="1200" dirty="0"/>
              <a:t> (RWIs) have increased significantly over the last several decades </a:t>
            </a:r>
            <a:r>
              <a:rPr lang="en-US" sz="1200" baseline="30000" dirty="0">
                <a:hlinkClick r:id="rId5"/>
              </a:rPr>
              <a:t>2</a:t>
            </a:r>
            <a:r>
              <a:rPr lang="en-US" sz="1200" dirty="0"/>
              <a:t> </a:t>
            </a:r>
            <a:r>
              <a:rPr lang="en-US" sz="1200" b="1" dirty="0"/>
              <a:t>and </a:t>
            </a:r>
            <a:r>
              <a:rPr lang="en-US" sz="1200" b="1" dirty="0">
                <a:hlinkClick r:id="rId6"/>
              </a:rPr>
              <a:t>drowning and near-drowning(https</a:t>
            </a:r>
            <a:r>
              <a:rPr lang="en-US" sz="1200" dirty="0">
                <a:hlinkClick r:id="rId6"/>
              </a:rPr>
              <a:t>://www.cdc.gov/healthywater/swimming/swimmers/drowning-injury-sun-protection.html)</a:t>
            </a:r>
            <a:r>
              <a:rPr lang="en-US" sz="1200" dirty="0"/>
              <a:t> </a:t>
            </a:r>
            <a:r>
              <a:rPr lang="en-US" sz="1200" baseline="30000" dirty="0">
                <a:hlinkClick r:id="rId7"/>
              </a:rPr>
              <a:t>3-6</a:t>
            </a:r>
            <a:r>
              <a:rPr lang="en-US" sz="1200" dirty="0"/>
              <a:t> and </a:t>
            </a:r>
            <a:r>
              <a:rPr lang="en-US" sz="1200" dirty="0">
                <a:hlinkClick r:id="rId8"/>
              </a:rPr>
              <a:t>pool-related </a:t>
            </a:r>
            <a:r>
              <a:rPr lang="en-US" sz="1200" b="1" dirty="0">
                <a:solidFill>
                  <a:srgbClr val="FFFF00"/>
                </a:solidFill>
                <a:hlinkClick r:id="rId8"/>
              </a:rPr>
              <a:t>chemical injuries(https</a:t>
            </a:r>
            <a:r>
              <a:rPr lang="en-US" sz="1200" dirty="0">
                <a:hlinkClick r:id="rId8"/>
              </a:rPr>
              <a:t>://www.cdc.gov/healthywater/swimming/aquatics-professionals/preventing-pool-chemical-events.html)</a:t>
            </a:r>
            <a:r>
              <a:rPr lang="en-US" sz="1200" dirty="0"/>
              <a:t> </a:t>
            </a:r>
            <a:r>
              <a:rPr lang="en-US" sz="1200" baseline="30000" dirty="0">
                <a:hlinkClick r:id="rId9"/>
              </a:rPr>
              <a:t>7-12</a:t>
            </a:r>
            <a:r>
              <a:rPr lang="en-US" sz="1200" dirty="0"/>
              <a:t> continue to occur. This makes it important that public pools and spas are designed, constructed, operated, and inspected to keep swimmers healthy and safe.</a:t>
            </a:r>
          </a:p>
          <a:p>
            <a:r>
              <a:rPr lang="en-US" sz="1200" b="1" dirty="0"/>
              <a:t>Resources</a:t>
            </a:r>
          </a:p>
          <a:p>
            <a:r>
              <a:rPr lang="en-US" sz="1200" dirty="0">
                <a:hlinkClick r:id="rId10"/>
              </a:rPr>
              <a:t>Frequently Asked Questions for Potential MAHC Users(https://www.cdc.gov/mahc/faqs.html)</a:t>
            </a:r>
            <a:endParaRPr lang="en-US" sz="1200" dirty="0"/>
          </a:p>
          <a:p>
            <a:r>
              <a:rPr lang="en-US" sz="1200" dirty="0">
                <a:hlinkClick r:id="rId11"/>
              </a:rPr>
              <a:t>Fact Sheets(https://www.cdc.gov/mahc/fact-sheets.html)</a:t>
            </a:r>
            <a:endParaRPr lang="en-US" sz="1200" dirty="0"/>
          </a:p>
          <a:p>
            <a:r>
              <a:rPr lang="en-US" sz="1200" dirty="0">
                <a:hlinkClick r:id="rId12"/>
              </a:rPr>
              <a:t>Infographic(https://www.cdc.gov/mahc/infographics.html)</a:t>
            </a:r>
            <a:endParaRPr lang="en-US" sz="1200" dirty="0"/>
          </a:p>
          <a:p>
            <a:r>
              <a:rPr lang="en-US" sz="1200" dirty="0"/>
              <a:t>In the United States, there is no federal regulatory agency that regulates aquatic facilities so public pools and spas are regulated at the state or local government level. To assist state and local agencies, CDC has led a national collaborative effort with public health, industry, and academic partners from across the United States to develop a national guidance document, called the Model Aquatic Health Code (MAHC), to prevent drowning, injuries, and the spread of recreational water illnesses at public swimming pools and spas. The MAHC integrates the latest knowledge based on science and best practices with specific code language and explanatory materials covering the design, construction, operation, and maintenance of swimming pools, spas, hot tubs, and other public disinfected aquatic facilitie</a:t>
            </a:r>
            <a:r>
              <a:rPr lang="en-US" dirty="0"/>
              <a:t>s.</a:t>
            </a:r>
            <a:endParaRPr lang="en-US" dirty="0">
              <a:effectLst/>
            </a:endParaRPr>
          </a:p>
        </p:txBody>
      </p:sp>
    </p:spTree>
    <p:extLst>
      <p:ext uri="{BB962C8B-B14F-4D97-AF65-F5344CB8AC3E}">
        <p14:creationId xmlns:p14="http://schemas.microsoft.com/office/powerpoint/2010/main" val="1086699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0032" y="1524000"/>
            <a:ext cx="7772400" cy="5181600"/>
          </a:xfrm>
        </p:spPr>
        <p:txBody>
          <a:bodyPr/>
          <a:lstStyle/>
          <a:p>
            <a:endParaRPr lang="en-US" dirty="0"/>
          </a:p>
        </p:txBody>
      </p:sp>
      <p:sp>
        <p:nvSpPr>
          <p:cNvPr id="4" name="Text Placeholder 3"/>
          <p:cNvSpPr>
            <a:spLocks noGrp="1"/>
          </p:cNvSpPr>
          <p:nvPr>
            <p:ph type="body" idx="1"/>
          </p:nvPr>
        </p:nvSpPr>
        <p:spPr>
          <a:xfrm>
            <a:off x="1367365" y="533401"/>
            <a:ext cx="6417734" cy="685800"/>
          </a:xfrm>
        </p:spPr>
        <p:txBody>
          <a:bodyPr>
            <a:noAutofit/>
          </a:bodyPr>
          <a:lstStyle/>
          <a:p>
            <a:r>
              <a:rPr lang="en-US" sz="2800" dirty="0" smtClean="0"/>
              <a:t>105 CMR: DEPARTMENT OF PUBLIC HEALTH</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45494" y="292895"/>
            <a:ext cx="5053012"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67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524000"/>
            <a:ext cx="6324600" cy="5181600"/>
          </a:xfrm>
        </p:spPr>
      </p:pic>
      <p:sp>
        <p:nvSpPr>
          <p:cNvPr id="3" name="Title 2"/>
          <p:cNvSpPr>
            <a:spLocks noGrp="1"/>
          </p:cNvSpPr>
          <p:nvPr>
            <p:ph type="title"/>
          </p:nvPr>
        </p:nvSpPr>
        <p:spPr/>
        <p:txBody>
          <a:bodyPr/>
          <a:lstStyle/>
          <a:p>
            <a:r>
              <a:rPr lang="en-US" dirty="0" smtClean="0"/>
              <a:t>Water slides</a:t>
            </a:r>
            <a:endParaRPr lang="en-US" dirty="0"/>
          </a:p>
        </p:txBody>
      </p:sp>
    </p:spTree>
    <p:extLst>
      <p:ext uri="{BB962C8B-B14F-4D97-AF65-F5344CB8AC3E}">
        <p14:creationId xmlns:p14="http://schemas.microsoft.com/office/powerpoint/2010/main" val="3916299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76400"/>
            <a:ext cx="7162800" cy="4800600"/>
          </a:xfrm>
        </p:spPr>
      </p:pic>
      <p:sp>
        <p:nvSpPr>
          <p:cNvPr id="3" name="Title 2"/>
          <p:cNvSpPr>
            <a:spLocks noGrp="1"/>
          </p:cNvSpPr>
          <p:nvPr>
            <p:ph type="title"/>
          </p:nvPr>
        </p:nvSpPr>
        <p:spPr/>
        <p:txBody>
          <a:bodyPr/>
          <a:lstStyle/>
          <a:p>
            <a:r>
              <a:rPr lang="en-US" dirty="0" smtClean="0"/>
              <a:t>Spray Pads</a:t>
            </a:r>
            <a:endParaRPr lang="en-US" dirty="0"/>
          </a:p>
        </p:txBody>
      </p:sp>
    </p:spTree>
    <p:extLst>
      <p:ext uri="{BB962C8B-B14F-4D97-AF65-F5344CB8AC3E}">
        <p14:creationId xmlns:p14="http://schemas.microsoft.com/office/powerpoint/2010/main" val="4060724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81200"/>
            <a:ext cx="8229600" cy="4343400"/>
          </a:xfrm>
        </p:spPr>
      </p:pic>
      <p:sp>
        <p:nvSpPr>
          <p:cNvPr id="3" name="Title 2"/>
          <p:cNvSpPr>
            <a:spLocks noGrp="1"/>
          </p:cNvSpPr>
          <p:nvPr>
            <p:ph type="title"/>
          </p:nvPr>
        </p:nvSpPr>
        <p:spPr/>
        <p:txBody>
          <a:bodyPr>
            <a:normAutofit fontScale="90000"/>
          </a:bodyPr>
          <a:lstStyle/>
          <a:p>
            <a:r>
              <a:rPr lang="en-US" dirty="0" smtClean="0"/>
              <a:t>Competition type pools  </a:t>
            </a:r>
            <a:br>
              <a:rPr lang="en-US" dirty="0" smtClean="0"/>
            </a:br>
            <a:r>
              <a:rPr lang="en-US" dirty="0" smtClean="0"/>
              <a:t>Activity Areas</a:t>
            </a:r>
            <a:endParaRPr lang="en-US" dirty="0"/>
          </a:p>
        </p:txBody>
      </p:sp>
    </p:spTree>
    <p:extLst>
      <p:ext uri="{BB962C8B-B14F-4D97-AF65-F5344CB8AC3E}">
        <p14:creationId xmlns:p14="http://schemas.microsoft.com/office/powerpoint/2010/main" val="3199383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828800"/>
            <a:ext cx="8610600" cy="4648200"/>
          </a:xfrm>
        </p:spPr>
      </p:pic>
      <p:sp>
        <p:nvSpPr>
          <p:cNvPr id="3" name="Title 2"/>
          <p:cNvSpPr>
            <a:spLocks noGrp="1"/>
          </p:cNvSpPr>
          <p:nvPr>
            <p:ph type="title"/>
          </p:nvPr>
        </p:nvSpPr>
        <p:spPr/>
        <p:txBody>
          <a:bodyPr/>
          <a:lstStyle/>
          <a:p>
            <a:r>
              <a:rPr lang="en-US" dirty="0" smtClean="0"/>
              <a:t>Safety Equipment</a:t>
            </a:r>
            <a:endParaRPr lang="en-US" dirty="0"/>
          </a:p>
        </p:txBody>
      </p:sp>
    </p:spTree>
    <p:extLst>
      <p:ext uri="{BB962C8B-B14F-4D97-AF65-F5344CB8AC3E}">
        <p14:creationId xmlns:p14="http://schemas.microsoft.com/office/powerpoint/2010/main" val="222433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955" y="2674938"/>
            <a:ext cx="4598027" cy="3451225"/>
          </a:xfrm>
        </p:spPr>
      </p:pic>
      <p:sp>
        <p:nvSpPr>
          <p:cNvPr id="3" name="Title 2"/>
          <p:cNvSpPr>
            <a:spLocks noGrp="1"/>
          </p:cNvSpPr>
          <p:nvPr>
            <p:ph type="title"/>
          </p:nvPr>
        </p:nvSpPr>
        <p:spPr/>
        <p:txBody>
          <a:bodyPr>
            <a:normAutofit fontScale="90000"/>
          </a:bodyPr>
          <a:lstStyle/>
          <a:p>
            <a:r>
              <a:rPr lang="en-US" dirty="0" smtClean="0"/>
              <a:t>APSP -7</a:t>
            </a:r>
            <a:br>
              <a:rPr lang="en-US" dirty="0" smtClean="0"/>
            </a:br>
            <a:r>
              <a:rPr lang="en-US" sz="3600" dirty="0" smtClean="0"/>
              <a:t>The Association of Pool and Spa Professionals</a:t>
            </a:r>
            <a:endParaRPr lang="en-US" sz="3600" dirty="0"/>
          </a:p>
        </p:txBody>
      </p:sp>
    </p:spTree>
    <p:extLst>
      <p:ext uri="{BB962C8B-B14F-4D97-AF65-F5344CB8AC3E}">
        <p14:creationId xmlns:p14="http://schemas.microsoft.com/office/powerpoint/2010/main" val="439702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200"/>
            <a:ext cx="7315200" cy="4953000"/>
          </a:xfrm>
        </p:spPr>
      </p:pic>
      <p:sp>
        <p:nvSpPr>
          <p:cNvPr id="3" name="Title 2"/>
          <p:cNvSpPr>
            <a:spLocks noGrp="1"/>
          </p:cNvSpPr>
          <p:nvPr>
            <p:ph type="title"/>
          </p:nvPr>
        </p:nvSpPr>
        <p:spPr/>
        <p:txBody>
          <a:bodyPr/>
          <a:lstStyle/>
          <a:p>
            <a:r>
              <a:rPr lang="en-US" dirty="0" smtClean="0"/>
              <a:t>Shunt Switch/Emergency Shut-off</a:t>
            </a:r>
            <a:endParaRPr lang="en-US" dirty="0"/>
          </a:p>
        </p:txBody>
      </p:sp>
    </p:spTree>
    <p:extLst>
      <p:ext uri="{BB962C8B-B14F-4D97-AF65-F5344CB8AC3E}">
        <p14:creationId xmlns:p14="http://schemas.microsoft.com/office/powerpoint/2010/main" val="1002616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828800"/>
            <a:ext cx="6781800" cy="4724400"/>
          </a:xfrm>
        </p:spPr>
      </p:pic>
      <p:sp>
        <p:nvSpPr>
          <p:cNvPr id="3" name="Title 2"/>
          <p:cNvSpPr>
            <a:spLocks noGrp="1"/>
          </p:cNvSpPr>
          <p:nvPr>
            <p:ph type="title"/>
          </p:nvPr>
        </p:nvSpPr>
        <p:spPr/>
        <p:txBody>
          <a:bodyPr/>
          <a:lstStyle/>
          <a:p>
            <a:r>
              <a:rPr lang="en-US" dirty="0" smtClean="0"/>
              <a:t>Chemical Feeders</a:t>
            </a:r>
            <a:endParaRPr lang="en-US" dirty="0"/>
          </a:p>
        </p:txBody>
      </p:sp>
    </p:spTree>
    <p:extLst>
      <p:ext uri="{BB962C8B-B14F-4D97-AF65-F5344CB8AC3E}">
        <p14:creationId xmlns:p14="http://schemas.microsoft.com/office/powerpoint/2010/main" val="3526591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0"/>
            <a:ext cx="7696200" cy="5029200"/>
          </a:xfrm>
        </p:spPr>
      </p:pic>
      <p:sp>
        <p:nvSpPr>
          <p:cNvPr id="3" name="Title 2"/>
          <p:cNvSpPr>
            <a:spLocks noGrp="1"/>
          </p:cNvSpPr>
          <p:nvPr>
            <p:ph type="title"/>
          </p:nvPr>
        </p:nvSpPr>
        <p:spPr/>
        <p:txBody>
          <a:bodyPr/>
          <a:lstStyle/>
          <a:p>
            <a:r>
              <a:rPr lang="en-US" dirty="0" smtClean="0"/>
              <a:t>Signage</a:t>
            </a:r>
            <a:endParaRPr lang="en-US" dirty="0"/>
          </a:p>
        </p:txBody>
      </p:sp>
    </p:spTree>
    <p:extLst>
      <p:ext uri="{BB962C8B-B14F-4D97-AF65-F5344CB8AC3E}">
        <p14:creationId xmlns:p14="http://schemas.microsoft.com/office/powerpoint/2010/main" val="2303290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3058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645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3048000"/>
            <a:ext cx="7772400" cy="1676400"/>
          </a:xfrm>
        </p:spPr>
        <p:txBody>
          <a:bodyPr>
            <a:normAutofit fontScale="90000"/>
          </a:bodyPr>
          <a:lstStyle/>
          <a:p>
            <a:r>
              <a:rPr lang="en-US" dirty="0" smtClean="0"/>
              <a:t>Free download at: </a:t>
            </a:r>
            <a:r>
              <a:rPr lang="en-US" dirty="0" smtClean="0">
                <a:hlinkClick r:id="rId2"/>
              </a:rPr>
              <a:t>www.cdc.gov</a:t>
            </a:r>
            <a:r>
              <a:rPr lang="en-US" dirty="0" smtClean="0"/>
              <a:t/>
            </a:r>
            <a:br>
              <a:rPr lang="en-US" dirty="0" smtClean="0"/>
            </a:br>
            <a:r>
              <a:rPr lang="en-US" dirty="0" smtClean="0">
                <a:solidFill>
                  <a:srgbClr val="FF0000"/>
                </a:solidFill>
              </a:rPr>
              <a:t>Certifications:</a:t>
            </a:r>
            <a:r>
              <a:rPr lang="en-US" dirty="0" smtClean="0"/>
              <a:t> </a:t>
            </a:r>
            <a:r>
              <a:rPr lang="en-US" dirty="0" smtClean="0">
                <a:solidFill>
                  <a:srgbClr val="0070C0"/>
                </a:solidFill>
              </a:rPr>
              <a:t>WWW.NSPF.ORG.</a:t>
            </a:r>
            <a:endParaRPr lang="en-US" dirty="0">
              <a:solidFill>
                <a:srgbClr val="0070C0"/>
              </a:solidFill>
            </a:endParaRPr>
          </a:p>
        </p:txBody>
      </p:sp>
      <p:sp>
        <p:nvSpPr>
          <p:cNvPr id="3" name="Text Placeholder 2"/>
          <p:cNvSpPr>
            <a:spLocks noGrp="1"/>
          </p:cNvSpPr>
          <p:nvPr>
            <p:ph type="body" idx="1"/>
          </p:nvPr>
        </p:nvSpPr>
        <p:spPr/>
        <p:txBody>
          <a:bodyPr>
            <a:normAutofit fontScale="85000" lnSpcReduction="20000"/>
          </a:bodyPr>
          <a:lstStyle/>
          <a:p>
            <a:r>
              <a:rPr lang="en-US" sz="4000" dirty="0" smtClean="0"/>
              <a:t>MAHC – Model Aquatic Health Code</a:t>
            </a:r>
            <a:endParaRPr lang="en-US" sz="4000" dirty="0"/>
          </a:p>
        </p:txBody>
      </p:sp>
    </p:spTree>
    <p:extLst>
      <p:ext uri="{BB962C8B-B14F-4D97-AF65-F5344CB8AC3E}">
        <p14:creationId xmlns:p14="http://schemas.microsoft.com/office/powerpoint/2010/main" val="2259761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Handouts: email to MWBOA</a:t>
            </a:r>
            <a:endParaRPr lang="en-US" dirty="0"/>
          </a:p>
        </p:txBody>
      </p:sp>
      <p:sp>
        <p:nvSpPr>
          <p:cNvPr id="3" name="Subtitle 2"/>
          <p:cNvSpPr>
            <a:spLocks noGrp="1"/>
          </p:cNvSpPr>
          <p:nvPr>
            <p:ph type="subTitle" idx="1"/>
          </p:nvPr>
        </p:nvSpPr>
        <p:spPr/>
        <p:txBody>
          <a:bodyPr/>
          <a:lstStyle/>
          <a:p>
            <a:pPr marL="457200" indent="-457200">
              <a:buAutoNum type="arabicPeriod"/>
            </a:pPr>
            <a:r>
              <a:rPr lang="en-US" dirty="0" smtClean="0">
                <a:solidFill>
                  <a:schemeClr val="tx1"/>
                </a:solidFill>
              </a:rPr>
              <a:t>Presentations 2015 ICC - ISPSC</a:t>
            </a:r>
          </a:p>
          <a:p>
            <a:pPr marL="457200" indent="-457200">
              <a:buAutoNum type="arabicPeriod"/>
            </a:pPr>
            <a:r>
              <a:rPr lang="en-US" dirty="0" smtClean="0">
                <a:solidFill>
                  <a:schemeClr val="tx1"/>
                </a:solidFill>
              </a:rPr>
              <a:t>Chemical Storage Handling </a:t>
            </a:r>
          </a:p>
          <a:p>
            <a:pPr marL="457200" indent="-457200">
              <a:buAutoNum type="arabicPeriod"/>
            </a:pPr>
            <a:r>
              <a:rPr lang="en-US" dirty="0" smtClean="0">
                <a:solidFill>
                  <a:schemeClr val="tx1"/>
                </a:solidFill>
              </a:rPr>
              <a:t>MAHC - link</a:t>
            </a:r>
            <a:endParaRPr lang="en-US" dirty="0">
              <a:solidFill>
                <a:schemeClr val="tx1"/>
              </a:solidFill>
            </a:endParaRPr>
          </a:p>
        </p:txBody>
      </p:sp>
    </p:spTree>
    <p:extLst>
      <p:ext uri="{BB962C8B-B14F-4D97-AF65-F5344CB8AC3E}">
        <p14:creationId xmlns:p14="http://schemas.microsoft.com/office/powerpoint/2010/main" val="960965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447800"/>
            <a:ext cx="7772400" cy="5029200"/>
          </a:xfrm>
        </p:spPr>
        <p:txBody>
          <a:bodyPr>
            <a:normAutofit/>
          </a:bodyPr>
          <a:lstStyle/>
          <a:p>
            <a:pPr marL="571500" indent="-571500" algn="l">
              <a:buFont typeface="Arial" panose="020B0604020202020204" pitchFamily="34" charset="0"/>
              <a:buChar char="•"/>
            </a:pPr>
            <a:r>
              <a:rPr lang="en-US" sz="3200" dirty="0" smtClean="0">
                <a:solidFill>
                  <a:schemeClr val="tx1"/>
                </a:solidFill>
              </a:rPr>
              <a:t>Activity pools</a:t>
            </a:r>
            <a:br>
              <a:rPr lang="en-US" sz="3200" dirty="0" smtClean="0">
                <a:solidFill>
                  <a:schemeClr val="tx1"/>
                </a:solidFill>
              </a:rPr>
            </a:br>
            <a:r>
              <a:rPr lang="en-US" sz="3200" dirty="0" smtClean="0">
                <a:solidFill>
                  <a:schemeClr val="tx1"/>
                </a:solidFill>
              </a:rPr>
              <a:t>Diving Pools</a:t>
            </a:r>
            <a:br>
              <a:rPr lang="en-US" sz="3200" dirty="0" smtClean="0">
                <a:solidFill>
                  <a:schemeClr val="tx1"/>
                </a:solidFill>
              </a:rPr>
            </a:br>
            <a:r>
              <a:rPr lang="en-US" sz="3200" dirty="0" smtClean="0">
                <a:solidFill>
                  <a:schemeClr val="tx1"/>
                </a:solidFill>
              </a:rPr>
              <a:t>Interactive Lazy River</a:t>
            </a:r>
            <a:br>
              <a:rPr lang="en-US" sz="3200" dirty="0" smtClean="0">
                <a:solidFill>
                  <a:schemeClr val="tx1"/>
                </a:solidFill>
              </a:rPr>
            </a:br>
            <a:r>
              <a:rPr lang="en-US" sz="3200" dirty="0" smtClean="0">
                <a:solidFill>
                  <a:schemeClr val="tx1"/>
                </a:solidFill>
              </a:rPr>
              <a:t>Plunge Pools</a:t>
            </a:r>
            <a:br>
              <a:rPr lang="en-US" sz="3200" dirty="0" smtClean="0">
                <a:solidFill>
                  <a:schemeClr val="tx1"/>
                </a:solidFill>
              </a:rPr>
            </a:br>
            <a:r>
              <a:rPr lang="en-US" sz="3200" dirty="0" smtClean="0">
                <a:solidFill>
                  <a:schemeClr val="tx1"/>
                </a:solidFill>
              </a:rPr>
              <a:t>Runout slide</a:t>
            </a:r>
            <a:br>
              <a:rPr lang="en-US" sz="3200" dirty="0" smtClean="0">
                <a:solidFill>
                  <a:schemeClr val="tx1"/>
                </a:solidFill>
              </a:rPr>
            </a:br>
            <a:r>
              <a:rPr lang="en-US" sz="3200" dirty="0" smtClean="0">
                <a:solidFill>
                  <a:schemeClr val="tx1"/>
                </a:solidFill>
              </a:rPr>
              <a:t>Wading Pools</a:t>
            </a:r>
            <a:br>
              <a:rPr lang="en-US" sz="3200" dirty="0" smtClean="0">
                <a:solidFill>
                  <a:schemeClr val="tx1"/>
                </a:solidFill>
              </a:rPr>
            </a:br>
            <a:r>
              <a:rPr lang="en-US" sz="3200" dirty="0" smtClean="0">
                <a:solidFill>
                  <a:schemeClr val="tx1"/>
                </a:solidFill>
              </a:rPr>
              <a:t>Wave Pools</a:t>
            </a:r>
            <a:br>
              <a:rPr lang="en-US" sz="3200" dirty="0" smtClean="0">
                <a:solidFill>
                  <a:schemeClr val="tx1"/>
                </a:solidFill>
              </a:rPr>
            </a:br>
            <a:r>
              <a:rPr lang="en-US" sz="3200" dirty="0" smtClean="0">
                <a:solidFill>
                  <a:schemeClr val="tx1"/>
                </a:solidFill>
              </a:rPr>
              <a:t>Other pools</a:t>
            </a:r>
            <a:br>
              <a:rPr lang="en-US" sz="3200" dirty="0" smtClean="0">
                <a:solidFill>
                  <a:schemeClr val="tx1"/>
                </a:solidFill>
              </a:rPr>
            </a:br>
            <a:r>
              <a:rPr lang="en-US" sz="3200" dirty="0" smtClean="0">
                <a:solidFill>
                  <a:schemeClr val="tx1"/>
                </a:solidFill>
              </a:rPr>
              <a:t>Surf Pools</a:t>
            </a:r>
            <a:br>
              <a:rPr lang="en-US" sz="3200" dirty="0" smtClean="0">
                <a:solidFill>
                  <a:schemeClr val="tx1"/>
                </a:solidFill>
              </a:rPr>
            </a:br>
            <a:endParaRPr lang="en-US" sz="3200" dirty="0">
              <a:solidFill>
                <a:schemeClr val="tx1"/>
              </a:solidFill>
            </a:endParaRPr>
          </a:p>
        </p:txBody>
      </p:sp>
      <p:sp>
        <p:nvSpPr>
          <p:cNvPr id="3" name="Text Placeholder 2"/>
          <p:cNvSpPr>
            <a:spLocks noGrp="1"/>
          </p:cNvSpPr>
          <p:nvPr>
            <p:ph type="body" idx="1"/>
          </p:nvPr>
        </p:nvSpPr>
        <p:spPr>
          <a:xfrm>
            <a:off x="1367365" y="609601"/>
            <a:ext cx="6417734" cy="609599"/>
          </a:xfrm>
        </p:spPr>
        <p:txBody>
          <a:bodyPr>
            <a:normAutofit lnSpcReduction="10000"/>
          </a:bodyPr>
          <a:lstStyle/>
          <a:p>
            <a:r>
              <a:rPr lang="en-US" sz="3600" dirty="0" smtClean="0"/>
              <a:t>Types of pools</a:t>
            </a:r>
            <a:endParaRPr lang="en-US" sz="3600" dirty="0"/>
          </a:p>
        </p:txBody>
      </p:sp>
    </p:spTree>
    <p:extLst>
      <p:ext uri="{BB962C8B-B14F-4D97-AF65-F5344CB8AC3E}">
        <p14:creationId xmlns:p14="http://schemas.microsoft.com/office/powerpoint/2010/main" val="100475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981200"/>
            <a:ext cx="6400800" cy="4267200"/>
          </a:xfrm>
        </p:spPr>
      </p:pic>
      <p:sp>
        <p:nvSpPr>
          <p:cNvPr id="4" name="Title 3"/>
          <p:cNvSpPr>
            <a:spLocks noGrp="1"/>
          </p:cNvSpPr>
          <p:nvPr>
            <p:ph type="title"/>
          </p:nvPr>
        </p:nvSpPr>
        <p:spPr/>
        <p:txBody>
          <a:bodyPr/>
          <a:lstStyle/>
          <a:p>
            <a:r>
              <a:rPr lang="en-US" dirty="0" smtClean="0"/>
              <a:t>Float Tank - Not</a:t>
            </a:r>
            <a:endParaRPr lang="en-US" dirty="0"/>
          </a:p>
        </p:txBody>
      </p:sp>
    </p:spTree>
    <p:extLst>
      <p:ext uri="{BB962C8B-B14F-4D97-AF65-F5344CB8AC3E}">
        <p14:creationId xmlns:p14="http://schemas.microsoft.com/office/powerpoint/2010/main" val="348456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981200"/>
            <a:ext cx="5334000" cy="4191000"/>
          </a:xfrm>
        </p:spPr>
      </p:pic>
      <p:sp>
        <p:nvSpPr>
          <p:cNvPr id="3" name="Title 2"/>
          <p:cNvSpPr>
            <a:spLocks noGrp="1"/>
          </p:cNvSpPr>
          <p:nvPr>
            <p:ph type="title"/>
          </p:nvPr>
        </p:nvSpPr>
        <p:spPr/>
        <p:txBody>
          <a:bodyPr/>
          <a:lstStyle/>
          <a:p>
            <a:r>
              <a:rPr lang="en-US" dirty="0" smtClean="0"/>
              <a:t>ISPSC - 2015</a:t>
            </a:r>
            <a:endParaRPr lang="en-US" dirty="0"/>
          </a:p>
        </p:txBody>
      </p:sp>
    </p:spTree>
    <p:extLst>
      <p:ext uri="{BB962C8B-B14F-4D97-AF65-F5344CB8AC3E}">
        <p14:creationId xmlns:p14="http://schemas.microsoft.com/office/powerpoint/2010/main" val="4086406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343400"/>
          </a:xfrm>
        </p:spPr>
        <p:txBody>
          <a:bodyPr>
            <a:normAutofit fontScale="47500" lnSpcReduction="20000"/>
          </a:bodyPr>
          <a:lstStyle/>
          <a:p>
            <a:r>
              <a:rPr lang="en-US" dirty="0" err="1">
                <a:hlinkClick r:id="rId2" tooltip="Previous"/>
              </a:rPr>
              <a:t>Prev</a:t>
            </a:r>
            <a:r>
              <a:rPr lang="en-US" dirty="0"/>
              <a:t> </a:t>
            </a:r>
            <a:r>
              <a:rPr lang="en-US" dirty="0">
                <a:hlinkClick r:id="rId3" tooltip="Next"/>
              </a:rPr>
              <a:t>Next</a:t>
            </a:r>
            <a:r>
              <a:rPr lang="en-US" dirty="0"/>
              <a:t> </a:t>
            </a:r>
          </a:p>
          <a:p>
            <a:r>
              <a:rPr lang="en-US" b="1" dirty="0">
                <a:hlinkClick r:id="rId4"/>
              </a:rPr>
              <a:t>CHAPTER 140 LICENSES</a:t>
            </a:r>
            <a:endParaRPr lang="en-US" b="1" dirty="0"/>
          </a:p>
          <a:p>
            <a:r>
              <a:rPr lang="en-US" dirty="0" err="1">
                <a:hlinkClick r:id="rId5" tooltip="Previous"/>
              </a:rPr>
              <a:t>Prev</a:t>
            </a:r>
            <a:r>
              <a:rPr lang="en-US" dirty="0"/>
              <a:t> </a:t>
            </a:r>
            <a:r>
              <a:rPr lang="en-US" dirty="0">
                <a:hlinkClick r:id="rId6" tooltip="Next"/>
              </a:rPr>
              <a:t>Next</a:t>
            </a:r>
            <a:r>
              <a:rPr lang="en-US" dirty="0"/>
              <a:t> </a:t>
            </a:r>
          </a:p>
          <a:p>
            <a:r>
              <a:rPr lang="en-US" b="1" dirty="0">
                <a:hlinkClick r:id="rId7"/>
              </a:rPr>
              <a:t>Section 206 Public and semipublic outdoor </a:t>
            </a:r>
            <a:r>
              <a:rPr lang="en-US" b="1" dirty="0" err="1">
                <a:hlinkClick r:id="rId7"/>
              </a:rPr>
              <a:t>inground</a:t>
            </a:r>
            <a:r>
              <a:rPr lang="en-US" b="1" dirty="0">
                <a:hlinkClick r:id="rId7"/>
              </a:rPr>
              <a:t> swimming pools; enclosures; safety equipment; inspection; violations; penalty</a:t>
            </a:r>
            <a:endParaRPr lang="en-US" b="1" dirty="0"/>
          </a:p>
          <a:p>
            <a:r>
              <a:rPr lang="en-US" dirty="0" err="1">
                <a:hlinkClick r:id="rId8" tooltip="Previous"/>
              </a:rPr>
              <a:t>Prev</a:t>
            </a:r>
            <a:r>
              <a:rPr lang="en-US" dirty="0"/>
              <a:t> </a:t>
            </a:r>
          </a:p>
          <a:p>
            <a:r>
              <a:rPr lang="en-US" dirty="0"/>
              <a:t>Section 206. Every public and semipublic outdoor </a:t>
            </a:r>
            <a:r>
              <a:rPr lang="en-US" dirty="0" err="1"/>
              <a:t>inground</a:t>
            </a:r>
            <a:r>
              <a:rPr lang="en-US" dirty="0"/>
              <a:t> swimming pool shall be enclosed by a fence six feet in height and firmly secured at ground level provided that any board or stockade fence or structure shall be at least five feet in height, but if over five feet in height, the fence shall be chain link. Such enclosure, including gates therein, shall not be less than six feet above the ground, and any gate shall be self-latching with latches placed four feet above the ground or otherwise made inaccessible from the outside to children up to eight years of age. Such enclosure shall be constructed of such material and maintained so as not to permit any opening in said enclosure, other than a gate, wider than three inches at any point along the enclosure. Any such pool shall be equipped with at least one life ring and a rescue hook. </a:t>
            </a:r>
          </a:p>
          <a:p>
            <a:r>
              <a:rPr lang="en-US" dirty="0"/>
              <a:t>Every outdoor </a:t>
            </a:r>
            <a:r>
              <a:rPr lang="en-US" dirty="0" err="1"/>
              <a:t>inground</a:t>
            </a:r>
            <a:r>
              <a:rPr lang="en-US" dirty="0"/>
              <a:t> swimming pool open to the public, other than a public </a:t>
            </a:r>
            <a:r>
              <a:rPr lang="en-US" dirty="0" err="1"/>
              <a:t>inground</a:t>
            </a:r>
            <a:r>
              <a:rPr lang="en-US" dirty="0"/>
              <a:t> swimming pool fed by a spring or stream shall be drained or covered within seven days of closing. </a:t>
            </a:r>
          </a:p>
          <a:p>
            <a:r>
              <a:rPr lang="en-US" dirty="0"/>
              <a:t>For the purposes of this section, ''semipublic outdoor </a:t>
            </a:r>
            <a:r>
              <a:rPr lang="en-US" dirty="0" err="1"/>
              <a:t>inground</a:t>
            </a:r>
            <a:r>
              <a:rPr lang="en-US" dirty="0"/>
              <a:t> pool'' shall mean a swimming or wading pool on the premises of, or used in connection with, a hotel, motel, trailer court, apartment house, country club, youth club, school, camp, or similar establishment where the primary purpose of the establishment is not the operation of the swimming facilities. Semipublic outdoor </a:t>
            </a:r>
            <a:r>
              <a:rPr lang="en-US" dirty="0" err="1"/>
              <a:t>inground</a:t>
            </a:r>
            <a:r>
              <a:rPr lang="en-US" dirty="0"/>
              <a:t> swimming pool shall also mean a pool constructed and maintained by groups for the purposes of providing bathing facilities for members and guests only. </a:t>
            </a:r>
          </a:p>
          <a:p>
            <a:r>
              <a:rPr lang="en-US" dirty="0"/>
              <a:t>Every public and semipublic outdoor </a:t>
            </a:r>
            <a:r>
              <a:rPr lang="en-US" dirty="0" err="1"/>
              <a:t>inground</a:t>
            </a:r>
            <a:r>
              <a:rPr lang="en-US" dirty="0"/>
              <a:t> swimming pool shall be inspected annually by the inspector of buildings of each city and town in which said pool is located. </a:t>
            </a:r>
          </a:p>
          <a:p>
            <a:endParaRPr lang="en-US" dirty="0"/>
          </a:p>
        </p:txBody>
      </p:sp>
      <p:sp>
        <p:nvSpPr>
          <p:cNvPr id="3" name="Title 2"/>
          <p:cNvSpPr>
            <a:spLocks noGrp="1"/>
          </p:cNvSpPr>
          <p:nvPr>
            <p:ph type="title"/>
          </p:nvPr>
        </p:nvSpPr>
        <p:spPr/>
        <p:txBody>
          <a:bodyPr/>
          <a:lstStyle/>
          <a:p>
            <a:r>
              <a:rPr lang="en-US" dirty="0" smtClean="0"/>
              <a:t>MGL 140 Section 206</a:t>
            </a:r>
            <a:endParaRPr lang="en-US" dirty="0"/>
          </a:p>
        </p:txBody>
      </p:sp>
    </p:spTree>
    <p:extLst>
      <p:ext uri="{BB962C8B-B14F-4D97-AF65-F5344CB8AC3E}">
        <p14:creationId xmlns:p14="http://schemas.microsoft.com/office/powerpoint/2010/main" val="4057042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346994" y="3005138"/>
            <a:ext cx="6457950" cy="2790825"/>
          </a:xfrm>
          <a:prstGeom prst="rect">
            <a:avLst/>
          </a:prstGeom>
        </p:spPr>
      </p:pic>
    </p:spTree>
    <p:extLst>
      <p:ext uri="{BB962C8B-B14F-4D97-AF65-F5344CB8AC3E}">
        <p14:creationId xmlns:p14="http://schemas.microsoft.com/office/powerpoint/2010/main" val="302194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99909" y="2674938"/>
            <a:ext cx="6352119" cy="3451225"/>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090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17479</TotalTime>
  <Words>2579</Words>
  <Application>Microsoft Office PowerPoint</Application>
  <PresentationFormat>On-screen Show (4:3)</PresentationFormat>
  <Paragraphs>193</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Candara</vt:lpstr>
      <vt:lpstr>Symbol</vt:lpstr>
      <vt:lpstr>Waveform</vt:lpstr>
      <vt:lpstr>2015 ISPSC - International Swimming Pool and Spa code</vt:lpstr>
      <vt:lpstr>The following information is based on the materials that have been made available, like everything else in life, please confirm this information is in fact the latest and most up to date by reviewing the I-codes (printings/electronic copies) the Massachusetts Amendments and the Department’s website for the latest updates and confirmation of requirements…i.e. due diligence…  The information is the opinion of the presenter and does not represent the BBRS, DPL, nor ICC. It is the user responsibility to confirm the latest up to date information.</vt:lpstr>
      <vt:lpstr>APSP -7 The Association of Pool and Spa Professionals</vt:lpstr>
      <vt:lpstr>Activity pools Diving Pools Interactive Lazy River Plunge Pools Runout slide Wading Pools Wave Pools Other pools Surf Pools </vt:lpstr>
      <vt:lpstr>Float Tank - Not</vt:lpstr>
      <vt:lpstr>ISPSC - 2015</vt:lpstr>
      <vt:lpstr>MGL 140 Section 206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Recreational Water-Associated Illness Outbreaks and Injuries  1.2.1A RWI Outbreaks  Large numbers of recreational water-related outbreaks are documented annually, which is a significant increase over the past several decades.  1.2.2A Significance of Cryptosporidium  Cryptosporidium causes a diarrheal disease spread from one person to another or, at AQUATIC VENUES, by ingestion of fecally-contaminated water. This pathogen is tolerant of CHLORINE and other halogen disinfectants. Cryptosporidium has emerged as the leading cause of POOL-associated outbreaks in the United States.  1.2.3A Drowning and Injuries  Drowning and falling, diving, POOL chemical use, and suction injuries continue to be major public health injuries associated with AQUATIC FACILITIES. Drowning is a leading cause of injury death for young children and a leading cause of unintentional injury death for people of all ages.  1.2.4A Pool Chemical-Related Injuries  POOL chemical-related injppuries occur regularly and can be prevented if POOL chemicals are stored and used as recommended. </vt:lpstr>
      <vt:lpstr>PowerPoint Presentation</vt:lpstr>
      <vt:lpstr>Chemicals</vt:lpstr>
      <vt:lpstr>PowerPoint Presentation</vt:lpstr>
      <vt:lpstr>PowerPoint Presentation</vt:lpstr>
      <vt:lpstr>Diving Envelope</vt:lpstr>
      <vt:lpstr>Model Aquatic Health Code www.cdc.gov</vt:lpstr>
      <vt:lpstr>PowerPoint Presentation</vt:lpstr>
      <vt:lpstr>PowerPoint Presentation</vt:lpstr>
      <vt:lpstr>Water slides</vt:lpstr>
      <vt:lpstr>Spray Pads</vt:lpstr>
      <vt:lpstr>Competition type pools   Activity Areas</vt:lpstr>
      <vt:lpstr>Safety Equipment</vt:lpstr>
      <vt:lpstr>Shunt Switch/Emergency Shut-off</vt:lpstr>
      <vt:lpstr>Chemical Feeders</vt:lpstr>
      <vt:lpstr>Signage</vt:lpstr>
      <vt:lpstr>PowerPoint Presentation</vt:lpstr>
      <vt:lpstr>Free download at: www.cdc.gov Certifications: WWW.NSPF.ORG.</vt:lpstr>
      <vt:lpstr>Handouts: email to MWBOA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GNOVAK</dc:creator>
  <cp:lastModifiedBy>Gene</cp:lastModifiedBy>
  <cp:revision>45</cp:revision>
  <dcterms:created xsi:type="dcterms:W3CDTF">2018-01-12T13:44:08Z</dcterms:created>
  <dcterms:modified xsi:type="dcterms:W3CDTF">2018-05-13T19:31:23Z</dcterms:modified>
</cp:coreProperties>
</file>